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6" r:id="rId2"/>
    <p:sldId id="472" r:id="rId3"/>
    <p:sldId id="513" r:id="rId4"/>
    <p:sldId id="442" r:id="rId5"/>
    <p:sldId id="525" r:id="rId6"/>
    <p:sldId id="526" r:id="rId7"/>
    <p:sldId id="521" r:id="rId8"/>
    <p:sldId id="524" r:id="rId9"/>
    <p:sldId id="528" r:id="rId10"/>
    <p:sldId id="527" r:id="rId11"/>
    <p:sldId id="508" r:id="rId12"/>
  </p:sldIdLst>
  <p:sldSz cx="12192000" cy="68580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stantinos Panayiotou" initials="CP" lastIdx="0" clrIdx="0">
    <p:extLst>
      <p:ext uri="{19B8F6BF-5375-455C-9EA6-DF929625EA0E}">
        <p15:presenceInfo xmlns:p15="http://schemas.microsoft.com/office/powerpoint/2012/main" userId="S::Constandinos_pa@hrdauth.org.cy::20343cac-d636-4389-8e25-295e03e427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3333CC"/>
    <a:srgbClr val="FFFF00"/>
    <a:srgbClr val="FFFF99"/>
    <a:srgbClr val="008000"/>
    <a:srgbClr val="FF99FF"/>
    <a:srgbClr val="FF66FF"/>
    <a:srgbClr val="CCECFF"/>
    <a:srgbClr val="C3D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1005" autoAdjust="0"/>
  </p:normalViewPr>
  <p:slideViewPr>
    <p:cSldViewPr>
      <p:cViewPr varScale="1">
        <p:scale>
          <a:sx n="97" d="100"/>
          <a:sy n="97" d="100"/>
        </p:scale>
        <p:origin x="99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rdauth\intranetfs\Data\DEP\&#916;&#917;&#928;\6%20&#928;&#929;&#927;&#914;&#923;&#917;&#936;&#917;&#921;&#931;\6.1%20&#928;&#961;&#959;&#946;&#955;&#941;&#968;&#949;&#953;&#962;%20&#916;&#949;&#954;&#945;&#949;&#964;&#943;&#945;&#962;\2022-2032\&#931;&#973;&#957;&#959;&#955;&#959;%20&#927;&#953;&#954;&#959;&#957;&#959;&#956;&#943;&#945;&#962;\&#931;&#967;&#949;&#948;&#953;&#945;&#947;&#961;&#940;&#956;&#956;&#945;&#964;&#945;\&#922;&#949;&#966;&#940;&#955;&#945;&#953;&#945;%202%20&#954;&#945;&#953;%2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rdauth\intranetfs\Data\DEP\&#916;&#917;&#928;\6%20&#928;&#929;&#927;&#914;&#923;&#917;&#936;&#917;&#921;&#931;\6.1%20&#928;&#961;&#959;&#946;&#955;&#941;&#968;&#949;&#953;&#962;%20&#916;&#949;&#954;&#945;&#949;&#964;&#943;&#945;&#962;\2022-2032\&#931;&#973;&#957;&#959;&#955;&#959;%20&#927;&#953;&#954;&#959;&#957;&#959;&#956;&#943;&#945;&#962;\&#931;&#967;&#949;&#948;&#953;&#945;&#947;&#961;&#940;&#956;&#956;&#945;&#964;&#945;\11%20%20&#928;&#961;&#959;&#946;&#955;&#941;&#968;&#949;&#953;&#962;%20&#945;&#960;&#945;&#963;&#967;&#972;&#955;&#951;&#963;&#951;&#962;%20(&#964;&#959;&#956;&#949;&#943;&#962;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rdauth\intranetfs\Data\DEP\&#916;&#917;&#928;\6%20&#928;&#929;&#927;&#914;&#923;&#917;&#936;&#917;&#921;&#931;\6.1%20&#928;&#961;&#959;&#946;&#955;&#941;&#968;&#949;&#953;&#962;%20&#916;&#949;&#954;&#945;&#949;&#964;&#943;&#945;&#962;\2022-2032\&#931;&#973;&#957;&#959;&#955;&#959;%20&#927;&#953;&#954;&#959;&#957;&#959;&#956;&#943;&#945;&#962;\&#931;&#967;&#949;&#948;&#953;&#945;&#947;&#961;&#940;&#956;&#956;&#945;&#964;&#945;\11%20%20&#928;&#961;&#959;&#946;&#955;&#941;&#968;&#949;&#953;&#962;%20&#945;&#960;&#945;&#963;&#967;&#972;&#955;&#951;&#963;&#951;&#962;%20(&#964;&#959;&#956;&#949;&#943;&#962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594590044429175E-2"/>
          <c:y val="3.2856481481481487E-2"/>
          <c:w val="0.8899613899613803"/>
          <c:h val="0.87324097222222219"/>
        </c:manualLayout>
      </c:layout>
      <c:lineChart>
        <c:grouping val="stacked"/>
        <c:varyColors val="0"/>
        <c:ser>
          <c:idx val="0"/>
          <c:order val="0"/>
          <c:tx>
            <c:strRef>
              <c:f>Στοιχεία!$A$5</c:f>
              <c:strCache>
                <c:ptCount val="1"/>
                <c:pt idx="0">
                  <c:v>Απασχόληση 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Pt>
            <c:idx val="0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B9B-4CF8-971E-A158B93FA846}"/>
              </c:ext>
            </c:extLst>
          </c:dPt>
          <c:dPt>
            <c:idx val="1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B9B-4CF8-971E-A158B93FA846}"/>
              </c:ext>
            </c:extLst>
          </c:dPt>
          <c:dPt>
            <c:idx val="2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1B9B-4CF8-971E-A158B93FA846}"/>
              </c:ext>
            </c:extLst>
          </c:dPt>
          <c:dPt>
            <c:idx val="3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1B9B-4CF8-971E-A158B93FA846}"/>
              </c:ext>
            </c:extLst>
          </c:dPt>
          <c:dPt>
            <c:idx val="4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1B9B-4CF8-971E-A158B93FA846}"/>
              </c:ext>
            </c:extLst>
          </c:dPt>
          <c:dPt>
            <c:idx val="5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1B9B-4CF8-971E-A158B93FA846}"/>
              </c:ext>
            </c:extLst>
          </c:dPt>
          <c:dPt>
            <c:idx val="6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1B9B-4CF8-971E-A158B93FA846}"/>
              </c:ext>
            </c:extLst>
          </c:dPt>
          <c:dPt>
            <c:idx val="7"/>
            <c:marker>
              <c:spPr>
                <a:solidFill>
                  <a:srgbClr val="0000FF"/>
                </a:solidFill>
                <a:ln>
                  <a:solidFill>
                    <a:srgbClr val="0000FF"/>
                  </a:solidFill>
                  <a:prstDash val="solid"/>
                </a:ln>
              </c:spPr>
            </c:marker>
            <c:bubble3D val="0"/>
            <c:spPr>
              <a:ln w="12700">
                <a:solidFill>
                  <a:srgbClr val="0000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1B9B-4CF8-971E-A158B93FA84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9B-4CF8-971E-A158B93FA846}"/>
                </c:ext>
              </c:extLst>
            </c:dLbl>
            <c:dLbl>
              <c:idx val="1"/>
              <c:layout>
                <c:manualLayout>
                  <c:x val="-3.3445770104691561E-2"/>
                  <c:y val="-3.99302268449046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9B-4CF8-971E-A158B93FA84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9B-4CF8-971E-A158B93FA846}"/>
                </c:ext>
              </c:extLst>
            </c:dLbl>
            <c:dLbl>
              <c:idx val="6"/>
              <c:layout>
                <c:manualLayout>
                  <c:x val="-4.8482017041006499E-2"/>
                  <c:y val="-4.34642196737536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B9B-4CF8-971E-A158B93FA846}"/>
                </c:ext>
              </c:extLst>
            </c:dLbl>
            <c:dLbl>
              <c:idx val="7"/>
              <c:layout>
                <c:manualLayout>
                  <c:x val="-4.9902774340506988E-2"/>
                  <c:y val="-3.6619816128276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B9B-4CF8-971E-A158B93FA846}"/>
                </c:ext>
              </c:extLst>
            </c:dLbl>
            <c:dLbl>
              <c:idx val="8"/>
              <c:layout>
                <c:manualLayout>
                  <c:x val="-4.0200632197640231E-2"/>
                  <c:y val="-5.8952858915519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212455845849703E-2"/>
                      <c:h val="5.2413972782366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1B9B-4CF8-971E-A158B93FA846}"/>
                </c:ext>
              </c:extLst>
            </c:dLbl>
            <c:dLbl>
              <c:idx val="13"/>
              <c:layout>
                <c:manualLayout>
                  <c:x val="-4.5149407638990606E-2"/>
                  <c:y val="-4.20495945469502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9B-4CF8-971E-A158B93FA846}"/>
                </c:ext>
              </c:extLst>
            </c:dLbl>
            <c:dLbl>
              <c:idx val="18"/>
              <c:layout>
                <c:manualLayout>
                  <c:x val="-1.9475436000262636E-2"/>
                  <c:y val="-4.20495945469502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9B-4CF8-971E-A158B93FA846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numRef>
              <c:f>Στοιχεία!$B$4:$T$4</c:f>
              <c:numCache>
                <c:formatCode>@</c:formatCode>
                <c:ptCount val="19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  <c:pt idx="10">
                  <c:v>24</c:v>
                </c:pt>
                <c:pt idx="11">
                  <c:v>25</c:v>
                </c:pt>
                <c:pt idx="12">
                  <c:v>26</c:v>
                </c:pt>
                <c:pt idx="13">
                  <c:v>27</c:v>
                </c:pt>
                <c:pt idx="14">
                  <c:v>28</c:v>
                </c:pt>
                <c:pt idx="15">
                  <c:v>29</c:v>
                </c:pt>
                <c:pt idx="16">
                  <c:v>30</c:v>
                </c:pt>
                <c:pt idx="17">
                  <c:v>31</c:v>
                </c:pt>
                <c:pt idx="18">
                  <c:v>32</c:v>
                </c:pt>
              </c:numCache>
            </c:numRef>
          </c:cat>
          <c:val>
            <c:numRef>
              <c:f>Στοιχεία!$B$5:$T$5</c:f>
              <c:numCache>
                <c:formatCode>#,##0</c:formatCode>
                <c:ptCount val="19"/>
                <c:pt idx="0">
                  <c:v>362741.29749999999</c:v>
                </c:pt>
                <c:pt idx="1">
                  <c:v>358202.26250000001</c:v>
                </c:pt>
                <c:pt idx="2">
                  <c:v>363059.62000000005</c:v>
                </c:pt>
                <c:pt idx="3">
                  <c:v>379622.1925</c:v>
                </c:pt>
                <c:pt idx="4">
                  <c:v>400877.81249999994</c:v>
                </c:pt>
                <c:pt idx="5">
                  <c:v>416478.11</c:v>
                </c:pt>
                <c:pt idx="6">
                  <c:v>417354</c:v>
                </c:pt>
                <c:pt idx="7">
                  <c:v>431716</c:v>
                </c:pt>
                <c:pt idx="8">
                  <c:v>435930.37430873379</c:v>
                </c:pt>
                <c:pt idx="9">
                  <c:v>442365.01529304479</c:v>
                </c:pt>
                <c:pt idx="10">
                  <c:v>448894.62420853396</c:v>
                </c:pt>
                <c:pt idx="11">
                  <c:v>457764.54634590168</c:v>
                </c:pt>
                <c:pt idx="12">
                  <c:v>464521.43812861625</c:v>
                </c:pt>
                <c:pt idx="13">
                  <c:v>470449.22958005464</c:v>
                </c:pt>
                <c:pt idx="14">
                  <c:v>475041.63855407282</c:v>
                </c:pt>
                <c:pt idx="15">
                  <c:v>478254.07600702706</c:v>
                </c:pt>
                <c:pt idx="16">
                  <c:v>481488.22452599107</c:v>
                </c:pt>
                <c:pt idx="17">
                  <c:v>484744.2307509348</c:v>
                </c:pt>
                <c:pt idx="18">
                  <c:v>488506.87214506109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1B9B-4CF8-971E-A158B93FA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547264"/>
        <c:axId val="129241856"/>
      </c:lineChart>
      <c:catAx>
        <c:axId val="12954726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29241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241856"/>
        <c:scaling>
          <c:orientation val="minMax"/>
          <c:max val="560000"/>
          <c:min val="320000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29547264"/>
        <c:crosses val="autoZero"/>
        <c:crossBetween val="between"/>
        <c:majorUnit val="40000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+mn-lt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37768938052294E-2"/>
          <c:y val="1.9535119047619048E-2"/>
          <c:w val="0.90539655561604548"/>
          <c:h val="0.79229087301587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Στοιχεία!$A$24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D2AA-45B2-BA95-4B48D082D15B}"/>
              </c:ext>
            </c:extLst>
          </c:dPt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Στοιχεία!$C$4:$F$4</c:f>
              <c:numCache>
                <c:formatCode>General</c:formatCode>
                <c:ptCount val="4"/>
                <c:pt idx="0">
                  <c:v>2017</c:v>
                </c:pt>
                <c:pt idx="1">
                  <c:v>2022</c:v>
                </c:pt>
                <c:pt idx="2">
                  <c:v>2027</c:v>
                </c:pt>
                <c:pt idx="3">
                  <c:v>2032</c:v>
                </c:pt>
              </c:numCache>
            </c:numRef>
          </c:cat>
          <c:val>
            <c:numRef>
              <c:f>Στοιχεία!$C$24:$F$24</c:f>
              <c:numCache>
                <c:formatCode>#,##0</c:formatCode>
                <c:ptCount val="4"/>
                <c:pt idx="0">
                  <c:v>31187.919999999998</c:v>
                </c:pt>
                <c:pt idx="1">
                  <c:v>39068.218953793228</c:v>
                </c:pt>
                <c:pt idx="2">
                  <c:v>41179.118168502137</c:v>
                </c:pt>
                <c:pt idx="3">
                  <c:v>42084.668784770663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AA-45B2-BA95-4B48D082D1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999168"/>
        <c:axId val="61000704"/>
      </c:barChart>
      <c:catAx>
        <c:axId val="6099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100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000704"/>
        <c:scaling>
          <c:orientation val="minMax"/>
          <c:max val="60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0999168"/>
        <c:crosses val="autoZero"/>
        <c:crossBetween val="between"/>
        <c:majorUnit val="20000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+mn-lt"/>
          <a:ea typeface="Arial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37768938052294E-2"/>
          <c:y val="2.4934325396825399E-2"/>
          <c:w val="0.90539655561604548"/>
          <c:h val="0.78221150793650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Στοιχεία!$A$24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D9E-4AA3-BF3F-1FED98EDFDF1}"/>
              </c:ext>
            </c:extLst>
          </c:dPt>
          <c:dLbls>
            <c:numFmt formatCode="0.0%" sourceLinked="0"/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Στοιχεία!$G$23:$J$23</c:f>
              <c:numCache>
                <c:formatCode>General</c:formatCode>
                <c:ptCount val="4"/>
                <c:pt idx="0">
                  <c:v>2017</c:v>
                </c:pt>
                <c:pt idx="1">
                  <c:v>2022</c:v>
                </c:pt>
                <c:pt idx="2">
                  <c:v>2027</c:v>
                </c:pt>
                <c:pt idx="3">
                  <c:v>2032</c:v>
                </c:pt>
              </c:numCache>
            </c:numRef>
          </c:cat>
          <c:val>
            <c:numRef>
              <c:f>Στοιχεία!$G$24:$J$24</c:f>
              <c:numCache>
                <c:formatCode>0.0%</c:formatCode>
                <c:ptCount val="4"/>
                <c:pt idx="0">
                  <c:v>8.2155154825412371E-2</c:v>
                </c:pt>
                <c:pt idx="1">
                  <c:v>8.9620318418382139E-2</c:v>
                </c:pt>
                <c:pt idx="2">
                  <c:v>8.7531481782339327E-2</c:v>
                </c:pt>
                <c:pt idx="3">
                  <c:v>8.6149594170445376E-2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9E-4AA3-BF3F-1FED98EDFD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999168"/>
        <c:axId val="61000704"/>
      </c:barChart>
      <c:catAx>
        <c:axId val="6099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100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000704"/>
        <c:scaling>
          <c:orientation val="minMax"/>
          <c:max val="0.15000000000000002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0999168"/>
        <c:crosses val="autoZero"/>
        <c:crossBetween val="between"/>
        <c:majorUnit val="5.000000000000001E-2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+mn-lt"/>
          <a:ea typeface="Arial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449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4" tIns="46456" rIns="92914" bIns="46456" numCol="1" anchor="t" anchorCtr="0" compatLnSpc="1">
            <a:prstTxWarp prst="textNoShape">
              <a:avLst/>
            </a:prstTxWarp>
          </a:bodyPr>
          <a:lstStyle>
            <a:lvl1pPr defTabSz="929089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85" y="0"/>
            <a:ext cx="2944490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4" tIns="46456" rIns="92914" bIns="46456" numCol="1" anchor="t" anchorCtr="0" compatLnSpc="1">
            <a:prstTxWarp prst="textNoShape">
              <a:avLst/>
            </a:prstTxWarp>
          </a:bodyPr>
          <a:lstStyle>
            <a:lvl1pPr algn="r" defTabSz="929089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31814"/>
            <a:ext cx="294449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4" tIns="46456" rIns="92914" bIns="46456" numCol="1" anchor="b" anchorCtr="0" compatLnSpc="1">
            <a:prstTxWarp prst="textNoShape">
              <a:avLst/>
            </a:prstTxWarp>
          </a:bodyPr>
          <a:lstStyle>
            <a:lvl1pPr defTabSz="929089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85" y="9431814"/>
            <a:ext cx="2944490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4" tIns="46456" rIns="92914" bIns="46456" numCol="1" anchor="b" anchorCtr="0" compatLnSpc="1">
            <a:prstTxWarp prst="textNoShape">
              <a:avLst/>
            </a:prstTxWarp>
          </a:bodyPr>
          <a:lstStyle>
            <a:lvl1pPr algn="r" defTabSz="929089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84345" cy="534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6" rIns="91951" bIns="4597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667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6089" y="3"/>
            <a:ext cx="2984345" cy="534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6" rIns="91951" bIns="4597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89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62000"/>
            <a:ext cx="6654800" cy="3744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264" y="4735001"/>
            <a:ext cx="4973909" cy="4429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6" rIns="91951" bIns="459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5667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93633"/>
            <a:ext cx="2984345" cy="534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6" rIns="91951" bIns="4597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667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6089" y="9393633"/>
            <a:ext cx="2984345" cy="534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6" rIns="91951" bIns="4597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11B8D2A-C636-4798-BF98-C7D4438DEC9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164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980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81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939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869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792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669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63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62000"/>
            <a:ext cx="6654800" cy="3744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1B8D2A-C636-4798-BF98-C7D4438DEC9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955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BC0D-C3BD-4BCD-87B2-90EBEE9637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53E60-BA79-4372-B2D1-30185CF1A5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67FE2-35D5-4925-B1AB-B4EA0768A94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B40ED-6C4C-44C7-B1BF-7673197090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1CC0E-D845-414B-A054-2CB4D54792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27140-C794-44AE-BF12-7A923D8A86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47607-867A-4F67-B10B-DFD96F22AF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81BF5-EC1E-4BC7-87EC-8D21027532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EAED-AFC0-4EA0-B530-B6B43A2F60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C25F4-6D87-4D14-BE09-323F2DC82C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2B046-B69D-4321-A7B5-2188B898C8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88A6E52-DF6E-4C15-A78A-DBE808DF0A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app.powerbi.com/view?r=eyJrIjoiYTIwYmRhZTItZDIyOC00NTAxLWE2YWYtYjBlOTJkM2RjMmExIiwidCI6ImUwMGYwOTkyLWZjNWUtNGVkNi05MTFiLWY5MjVlZjc2YzYzNyIsImMiOjl9&amp;pageName=ReportSectionc9aabbedf633f389f199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lide1_blue">
            <a:extLst>
              <a:ext uri="{FF2B5EF4-FFF2-40B4-BE49-F238E27FC236}">
                <a16:creationId xmlns:a16="http://schemas.microsoft.com/office/drawing/2014/main" id="{4B6919EE-6B86-5235-EE36-A841DDF0F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12192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0" y="548680"/>
            <a:ext cx="9144000" cy="252028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spcAft>
                <a:spcPts val="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latin typeface="Book Antiqua" pitchFamily="18" charset="0"/>
              </a:rPr>
              <a:t>ΠΡΟΒΛΕΨΕΙΣ ΖΗΤΗΣΗΣ ΚΑΙ ΠΡΟΣΦΟΡΑΣ</a:t>
            </a:r>
            <a:br>
              <a:rPr lang="el-GR" sz="3000" b="1" dirty="0">
                <a:solidFill>
                  <a:schemeClr val="bg1"/>
                </a:solidFill>
                <a:latin typeface="Book Antiqua" pitchFamily="18" charset="0"/>
              </a:rPr>
            </a:br>
            <a:r>
              <a:rPr lang="el-GR" sz="3000" b="1" dirty="0">
                <a:solidFill>
                  <a:schemeClr val="bg1"/>
                </a:solidFill>
                <a:latin typeface="Book Antiqua" pitchFamily="18" charset="0"/>
              </a:rPr>
              <a:t>ΕΡΓΑΤΙΚΟΥ ΔΥΝΑΜΙΚΟΥ </a:t>
            </a:r>
            <a:br>
              <a:rPr lang="el-GR" sz="3000" b="1" dirty="0">
                <a:solidFill>
                  <a:schemeClr val="bg1"/>
                </a:solidFill>
                <a:latin typeface="Book Antiqua" pitchFamily="18" charset="0"/>
              </a:rPr>
            </a:br>
            <a:r>
              <a:rPr lang="el-GR" sz="3000" b="1" dirty="0">
                <a:solidFill>
                  <a:schemeClr val="bg1"/>
                </a:solidFill>
                <a:latin typeface="Book Antiqua" pitchFamily="18" charset="0"/>
              </a:rPr>
              <a:t>ΣΤΗΝ ΚΥΠΡΙΑΚΗ ΟΙΚΟΝΟΜΙΑ </a:t>
            </a:r>
            <a:br>
              <a:rPr lang="en-GB" sz="3000" b="1" dirty="0">
                <a:solidFill>
                  <a:schemeClr val="bg1"/>
                </a:solidFill>
                <a:latin typeface="Book Antiqua" pitchFamily="18" charset="0"/>
              </a:rPr>
            </a:br>
            <a:r>
              <a:rPr lang="el-GR" sz="3000" b="1" dirty="0">
                <a:solidFill>
                  <a:schemeClr val="bg1"/>
                </a:solidFill>
                <a:latin typeface="Book Antiqua" pitchFamily="18" charset="0"/>
              </a:rPr>
              <a:t>2022 – 2032 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140968"/>
            <a:ext cx="9144000" cy="98108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sz="2100" b="1" dirty="0">
              <a:solidFill>
                <a:srgbClr val="FFFF00"/>
              </a:solidFill>
              <a:latin typeface="Book Antiqua" pitchFamily="18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l-GR" sz="2600" b="1" dirty="0">
                <a:solidFill>
                  <a:srgbClr val="FFFF00"/>
                </a:solidFill>
                <a:latin typeface="Book Antiqua" pitchFamily="18" charset="0"/>
              </a:rPr>
              <a:t>ΚΑΤΑΣΚΕΥΑΣΤΙΚΟΣ ΤΟΜΕΑΣ</a:t>
            </a:r>
            <a:endParaRPr lang="el-GR" sz="2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A65E08C-D2D3-9800-9B67-A3276FABD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829033"/>
              </p:ext>
            </p:extLst>
          </p:nvPr>
        </p:nvGraphicFramePr>
        <p:xfrm>
          <a:off x="0" y="1"/>
          <a:ext cx="12192000" cy="6885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A65E08C-D2D3-9800-9B67-A3276FABD8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12192000" cy="6885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96600" y="642512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10</a:t>
            </a:fld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19B74A-5565-FDC6-08C1-C929BAE13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520" y="764704"/>
            <a:ext cx="97930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3.6 ΤΑ ΕΠΑΓΓΕΛΜΑΤΑ ΤΕΧΝΙΤΩΝ, ΧΕΙΡΙΣΤΩΝ ΜΗΧΑΝΗΜΑΤΩΝ ΚΑΙ ΑΝΕΙΔΙΚΕΥΤΩΝ ΕΡΓΑΤΩΝ ΠΟΥ ΣΧΕΤΙΖΟΝΤΑΙ ΜΕ ΤΟΝ ΚΑΤΑΣΚΕΥΑΣΤΙΚΟ ΤΟΜΕΑ ΜΕ ΤΙΣ ΜΕΓΑΛΥΤΕΡΕΣ ΣΥΝΟΛΙΚΕΣ ΑΝΑΓΚΕΣ ΑΠΑΣΧΟΛΗΣΗΣ </a:t>
            </a:r>
          </a:p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ΤΗΝ ΠΕΡΙΟΔΟ 2022-2032  </a:t>
            </a:r>
            <a:r>
              <a:rPr lang="el-GR" sz="1600" b="1" dirty="0">
                <a:solidFill>
                  <a:srgbClr val="008000"/>
                </a:solidFill>
                <a:latin typeface="Book Antiqua" panose="02040602050305030304" pitchFamily="18" charset="0"/>
              </a:rPr>
              <a:t>(2) </a:t>
            </a:r>
            <a:endParaRPr lang="en-GB" sz="2000" b="1" kern="0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2DA65-906E-647B-8242-DDFB5B6643EC}"/>
              </a:ext>
            </a:extLst>
          </p:cNvPr>
          <p:cNvSpPr txBox="1"/>
          <p:nvPr/>
        </p:nvSpPr>
        <p:spPr>
          <a:xfrm>
            <a:off x="119336" y="2204864"/>
            <a:ext cx="12025336" cy="3909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marR="75565" indent="-266700" algn="just">
              <a:lnSpc>
                <a:spcPct val="115000"/>
              </a:lnSpc>
              <a:spcAft>
                <a:spcPts val="30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Χειριστές χωματουργικών μηχανημάτων (42 άτομα ή 2,1%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30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Συγκολλητές και κόπτες μετάλλου (36 άτομα ή 2,0%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30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Μηχανικοί και εγκαταστάτες ηλεκτρονικού εξοπλισμού, μηχανών και συσκευών (19 άτομα ή 2,6%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30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Μηχανικοί κλιματιστικών και ψυκτικών εγκαταστάσεων (19 άτομα ή 1,8%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30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Γυψοτεχνίτες και σοβατζήδες (15 άτομα ή 1,8%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Χειριστές μηχανημάτων παραγωγής σκυροδέματος και προϊόντων από τσιμέντο (11 άτομα ή 3,1% τον χρόνο) </a:t>
            </a:r>
          </a:p>
        </p:txBody>
      </p:sp>
    </p:spTree>
    <p:extLst>
      <p:ext uri="{BB962C8B-B14F-4D97-AF65-F5344CB8AC3E}">
        <p14:creationId xmlns:p14="http://schemas.microsoft.com/office/powerpoint/2010/main" val="73170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AD7E891-9784-3F7E-A5A9-5BCA03B57F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735225"/>
              </p:ext>
            </p:extLst>
          </p:nvPr>
        </p:nvGraphicFramePr>
        <p:xfrm>
          <a:off x="0" y="1587"/>
          <a:ext cx="12192000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87"/>
                        <a:ext cx="12192000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983432" y="764704"/>
            <a:ext cx="10153128" cy="1008112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b="1" dirty="0">
                <a:solidFill>
                  <a:srgbClr val="008000"/>
                </a:solidFill>
                <a:latin typeface="Book Antiqua" pitchFamily="18" charset="0"/>
              </a:rPr>
              <a:t>4</a:t>
            </a:r>
            <a:r>
              <a:rPr lang="en-US" sz="2400" b="1" dirty="0">
                <a:solidFill>
                  <a:srgbClr val="008000"/>
                </a:solidFill>
                <a:latin typeface="Book Antiqua" pitchFamily="18" charset="0"/>
              </a:rPr>
              <a:t>. </a:t>
            </a:r>
            <a:r>
              <a:rPr lang="el-GR" sz="2400" b="1" dirty="0">
                <a:solidFill>
                  <a:srgbClr val="008000"/>
                </a:solidFill>
                <a:latin typeface="Book Antiqua" pitchFamily="18" charset="0"/>
              </a:rPr>
              <a:t>ΔΙΑΔΙΚΤΥΑΚΟ ΕΡΓΑΛΕΙΟ ΠΡΟΒΛΕΨΕΩΝ ΖΗΤΗΣΗΣ </a:t>
            </a:r>
            <a:br>
              <a:rPr lang="el-GR" sz="2400" b="1" dirty="0">
                <a:solidFill>
                  <a:srgbClr val="008000"/>
                </a:solidFill>
                <a:latin typeface="Book Antiqua" pitchFamily="18" charset="0"/>
              </a:rPr>
            </a:br>
            <a:r>
              <a:rPr lang="el-GR" sz="2400" b="1" dirty="0">
                <a:solidFill>
                  <a:srgbClr val="008000"/>
                </a:solidFill>
                <a:latin typeface="Book Antiqua" pitchFamily="18" charset="0"/>
              </a:rPr>
              <a:t>ΕΡΓΑΤΙΚΟΥ ΔΥΝΑΜΙΚΟΥ ΣΤΑ ΕΠΑΓΓΕΛΜΑΤΑ </a:t>
            </a:r>
            <a:endParaRPr lang="en-GB" sz="2400" b="1" dirty="0">
              <a:solidFill>
                <a:srgbClr val="00800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68608" y="6453336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11</a:t>
            </a:fld>
            <a:endParaRPr lang="el-GR" sz="1400" dirty="0">
              <a:solidFill>
                <a:schemeClr val="bg1"/>
              </a:solidFill>
            </a:endParaRPr>
          </a:p>
        </p:txBody>
      </p:sp>
      <p:pic>
        <p:nvPicPr>
          <p:cNvPr id="5" name="Picture 4" descr="Graphical user interface, application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A8EC85D8-0189-25A2-9C8A-A525D8F732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1844824"/>
            <a:ext cx="813967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993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81D4C31-786A-1F79-CDB4-DA55D0A1D3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219388"/>
              </p:ext>
            </p:extLst>
          </p:nvPr>
        </p:nvGraphicFramePr>
        <p:xfrm>
          <a:off x="0" y="0"/>
          <a:ext cx="12192000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908792"/>
            <a:ext cx="9144000" cy="6480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>
                <a:solidFill>
                  <a:srgbClr val="008000"/>
                </a:solidFill>
                <a:latin typeface="Book Antiqua" pitchFamily="18" charset="0"/>
              </a:rPr>
              <a:t>1. </a:t>
            </a:r>
            <a:r>
              <a:rPr lang="el-GR" sz="3000" b="1" dirty="0">
                <a:solidFill>
                  <a:srgbClr val="008000"/>
                </a:solidFill>
                <a:latin typeface="Book Antiqua" pitchFamily="18" charset="0"/>
              </a:rPr>
              <a:t>ΣΚΟΠΟΣ ΤΗΣ ΜΕΛΕΤΗΣ </a:t>
            </a:r>
            <a:endParaRPr lang="en-GB" sz="3000" b="1" dirty="0">
              <a:solidFill>
                <a:srgbClr val="008000"/>
              </a:solidFill>
              <a:latin typeface="Book Antiqua" pitchFamily="18" charset="0"/>
            </a:endParaRP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27448" y="1827698"/>
            <a:ext cx="9540552" cy="4625638"/>
          </a:xfrm>
        </p:spPr>
        <p:txBody>
          <a:bodyPr/>
          <a:lstStyle/>
          <a:p>
            <a:pPr marL="400050" lvl="1" indent="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None/>
              <a:defRPr/>
            </a:pPr>
            <a:r>
              <a:rPr lang="el-GR" sz="2400" b="1" dirty="0">
                <a:solidFill>
                  <a:srgbClr val="3333CC"/>
                </a:solidFill>
                <a:latin typeface="Book Antiqua" pitchFamily="18" charset="0"/>
              </a:rPr>
              <a:t>Βασικός σκοπός είναι η παροχή προβλέψεων τόσο για τη ζήτηση όσο και για την προσφορά εργατικού δυναμικού       στην κυπριακή οικονομία κατά την περίοδο 2022-2032. 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None/>
              <a:defRPr/>
            </a:pPr>
            <a:endParaRPr lang="el-GR" sz="1800" dirty="0">
              <a:solidFill>
                <a:srgbClr val="3333CC"/>
              </a:solidFill>
              <a:latin typeface="Book Antiqua" pitchFamily="18" charset="0"/>
            </a:endParaRPr>
          </a:p>
          <a:p>
            <a:pPr marL="361950" lvl="1" indent="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None/>
              <a:defRPr/>
            </a:pPr>
            <a:r>
              <a:rPr lang="el-GR" sz="2400" b="1" dirty="0">
                <a:solidFill>
                  <a:srgbClr val="3333CC"/>
                </a:solidFill>
                <a:latin typeface="Book Antiqua" pitchFamily="18" charset="0"/>
              </a:rPr>
              <a:t>Αυτό αποτελεί χρήσιμη τροφοδότηση για τον ορθό και έγκαιρο προγραμματισμό και την υλοποίηση δραστηριοτήτων εκπαίδευσης και κατάρτισης.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616688" y="639064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2</a:t>
            </a:fld>
            <a:endParaRPr lang="el-GR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81D4C31-786A-1F79-CDB4-DA55D0A1D3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2192000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581D4C31-786A-1F79-CDB4-DA55D0A1D3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836712"/>
            <a:ext cx="9144000" cy="900000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b="1" dirty="0">
                <a:solidFill>
                  <a:srgbClr val="008000"/>
                </a:solidFill>
                <a:latin typeface="Book Antiqua" pitchFamily="18" charset="0"/>
              </a:rPr>
              <a:t>2</a:t>
            </a:r>
            <a:r>
              <a:rPr lang="en-US" sz="2800" b="1" dirty="0">
                <a:solidFill>
                  <a:srgbClr val="008000"/>
                </a:solidFill>
                <a:latin typeface="Book Antiqua" pitchFamily="18" charset="0"/>
              </a:rPr>
              <a:t>. </a:t>
            </a:r>
            <a:r>
              <a:rPr lang="el-GR" sz="2800" b="1" dirty="0">
                <a:solidFill>
                  <a:srgbClr val="008000"/>
                </a:solidFill>
                <a:latin typeface="Book Antiqua" pitchFamily="18" charset="0"/>
              </a:rPr>
              <a:t>ΕΚΤΑΣΗ ΠΡΟΒΛΕΨΕΩΝ </a:t>
            </a:r>
            <a:br>
              <a:rPr lang="el-GR" sz="2800" b="1" dirty="0">
                <a:solidFill>
                  <a:srgbClr val="008000"/>
                </a:solidFill>
                <a:latin typeface="Book Antiqua" pitchFamily="18" charset="0"/>
              </a:rPr>
            </a:br>
            <a:r>
              <a:rPr lang="el-GR" sz="2800" b="1" dirty="0">
                <a:solidFill>
                  <a:srgbClr val="008000"/>
                </a:solidFill>
                <a:latin typeface="Book Antiqua" pitchFamily="18" charset="0"/>
              </a:rPr>
              <a:t>ΖΗΤΗΣΗΣ ΕΡΓΑΤΙΚΟΥ ΔΥΝΑΜΙΚΟΥ</a:t>
            </a:r>
            <a:endParaRPr lang="en-GB" sz="2800" b="1" dirty="0">
              <a:solidFill>
                <a:srgbClr val="00800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16688" y="639064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3</a:t>
            </a:fld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17" name="Rounded Rectangle 17">
            <a:extLst>
              <a:ext uri="{FF2B5EF4-FFF2-40B4-BE49-F238E27FC236}">
                <a16:creationId xmlns:a16="http://schemas.microsoft.com/office/drawing/2014/main" id="{F46AAE82-739C-FBE3-02A8-B0BDC9965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298" y="2037975"/>
            <a:ext cx="2700000" cy="9000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7896" tIns="23948" rIns="47896" bIns="23948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9pPr>
          </a:lstStyle>
          <a:p>
            <a:pPr algn="ctr" defTabSz="479463"/>
            <a:r>
              <a:rPr lang="el-GR" sz="1800" dirty="0">
                <a:latin typeface="Book Antiqua" panose="02040602050305030304" pitchFamily="18" charset="0"/>
              </a:rPr>
              <a:t>Απασχόληση</a:t>
            </a:r>
            <a:endParaRPr lang="en-GB" sz="1800" dirty="0">
              <a:latin typeface="Book Antiqua" panose="02040602050305030304" pitchFamily="18" charset="0"/>
            </a:endParaRPr>
          </a:p>
        </p:txBody>
      </p:sp>
      <p:sp>
        <p:nvSpPr>
          <p:cNvPr id="18" name="Rounded Rectangle 19">
            <a:extLst>
              <a:ext uri="{FF2B5EF4-FFF2-40B4-BE49-F238E27FC236}">
                <a16:creationId xmlns:a16="http://schemas.microsoft.com/office/drawing/2014/main" id="{F916DB64-EC04-11C4-A081-2A1B031A5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6991" y="3284984"/>
            <a:ext cx="2952000" cy="972000"/>
          </a:xfrm>
          <a:prstGeom prst="roundRect">
            <a:avLst/>
          </a:prstGeom>
          <a:solidFill>
            <a:srgbClr val="E9FFE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7896" tIns="23948" rIns="47896" bIns="23948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9pPr>
          </a:lstStyle>
          <a:p>
            <a:pPr algn="ctr" defTabSz="479463">
              <a:defRPr/>
            </a:pPr>
            <a:r>
              <a:rPr lang="el-GR" sz="1800" dirty="0">
                <a:latin typeface="Book Antiqua" panose="02040602050305030304" pitchFamily="18" charset="0"/>
              </a:rPr>
              <a:t>Προβλέψεις ζήτησης </a:t>
            </a:r>
          </a:p>
          <a:p>
            <a:pPr algn="ctr" defTabSz="479463">
              <a:defRPr/>
            </a:pPr>
            <a:r>
              <a:rPr lang="el-GR" sz="1800" dirty="0">
                <a:latin typeface="Book Antiqua" panose="02040602050305030304" pitchFamily="18" charset="0"/>
              </a:rPr>
              <a:t>εργατικού δυναμικού</a:t>
            </a:r>
          </a:p>
          <a:p>
            <a:pPr algn="ctr" defTabSz="479463">
              <a:defRPr/>
            </a:pPr>
            <a:r>
              <a:rPr lang="el-GR" sz="1800" dirty="0">
                <a:latin typeface="Book Antiqua" panose="02040602050305030304" pitchFamily="18" charset="0"/>
              </a:rPr>
              <a:t>2022-2032 </a:t>
            </a:r>
            <a:endParaRPr lang="en-GB" sz="1800" dirty="0">
              <a:latin typeface="Book Antiqua" panose="02040602050305030304" pitchFamily="18" charset="0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D36A0D92-46A5-284B-0FFA-D89675733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298" y="4693126"/>
            <a:ext cx="2700000" cy="9000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7896" tIns="23948" rIns="47896" bIns="23948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9pPr>
          </a:lstStyle>
          <a:p>
            <a:pPr algn="ctr" defTabSz="479463">
              <a:defRPr/>
            </a:pPr>
            <a:r>
              <a:rPr lang="el-GR" sz="1800" dirty="0">
                <a:latin typeface="Book Antiqua" panose="02040602050305030304" pitchFamily="18" charset="0"/>
              </a:rPr>
              <a:t>Αναπτυξιακές ανάγκες </a:t>
            </a:r>
          </a:p>
          <a:p>
            <a:pPr algn="ctr" defTabSz="479463">
              <a:defRPr/>
            </a:pPr>
            <a:r>
              <a:rPr lang="el-GR" sz="1800" dirty="0">
                <a:latin typeface="Book Antiqua" panose="02040602050305030304" pitchFamily="18" charset="0"/>
              </a:rPr>
              <a:t>απασχόλησης </a:t>
            </a:r>
            <a:endParaRPr lang="en-GB" sz="1800" dirty="0">
              <a:latin typeface="Book Antiqua" panose="02040602050305030304" pitchFamily="18" charset="0"/>
            </a:endParaRPr>
          </a:p>
        </p:txBody>
      </p:sp>
      <p:sp>
        <p:nvSpPr>
          <p:cNvPr id="20" name="Rounded Rectangle 22">
            <a:extLst>
              <a:ext uri="{FF2B5EF4-FFF2-40B4-BE49-F238E27FC236}">
                <a16:creationId xmlns:a16="http://schemas.microsoft.com/office/drawing/2014/main" id="{102E6698-A776-C9EF-DB8E-8F0AA3739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684" y="2037975"/>
            <a:ext cx="2700000" cy="9000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7896" tIns="23948" rIns="47896" bIns="23948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9pPr>
          </a:lstStyle>
          <a:p>
            <a:pPr algn="ctr" defTabSz="479463"/>
            <a:r>
              <a:rPr lang="el-GR" sz="1800" dirty="0">
                <a:latin typeface="Book Antiqua" panose="02040602050305030304" pitchFamily="18" charset="0"/>
              </a:rPr>
              <a:t>Ανάγκες απασχόλησης </a:t>
            </a:r>
          </a:p>
          <a:p>
            <a:pPr algn="ctr" defTabSz="479463"/>
            <a:r>
              <a:rPr lang="el-GR" sz="1800" dirty="0">
                <a:latin typeface="Book Antiqua" panose="02040602050305030304" pitchFamily="18" charset="0"/>
              </a:rPr>
              <a:t>λόγω αποχωρήσεων </a:t>
            </a:r>
            <a:endParaRPr lang="en-GB" sz="1800" dirty="0">
              <a:latin typeface="Book Antiqua" panose="02040602050305030304" pitchFamily="18" charset="0"/>
            </a:endParaRPr>
          </a:p>
        </p:txBody>
      </p:sp>
      <p:sp>
        <p:nvSpPr>
          <p:cNvPr id="21" name="Rounded Rectangle 24">
            <a:extLst>
              <a:ext uri="{FF2B5EF4-FFF2-40B4-BE49-F238E27FC236}">
                <a16:creationId xmlns:a16="http://schemas.microsoft.com/office/drawing/2014/main" id="{AE38A6B3-A6B2-518B-CE7C-CC5BF11B4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684" y="4693126"/>
            <a:ext cx="2700000" cy="9000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47896" tIns="23948" rIns="47896" bIns="23948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Monotype Corsiva" pitchFamily="66" charset="0"/>
                <a:ea typeface="+mn-ea"/>
                <a:cs typeface="+mn-cs"/>
              </a:defRPr>
            </a:lvl9pPr>
          </a:lstStyle>
          <a:p>
            <a:pPr algn="ctr" defTabSz="479463">
              <a:defRPr/>
            </a:pPr>
            <a:r>
              <a:rPr lang="el-GR" sz="1800" dirty="0">
                <a:latin typeface="Book Antiqua" panose="02040602050305030304" pitchFamily="18" charset="0"/>
              </a:rPr>
              <a:t>Συνολικές ανάγκες </a:t>
            </a:r>
          </a:p>
          <a:p>
            <a:pPr algn="ctr" defTabSz="479463">
              <a:defRPr/>
            </a:pPr>
            <a:r>
              <a:rPr lang="el-GR" sz="1800" dirty="0">
                <a:latin typeface="Book Antiqua" panose="02040602050305030304" pitchFamily="18" charset="0"/>
              </a:rPr>
              <a:t>απασχόλησης </a:t>
            </a:r>
            <a:endParaRPr lang="en-GB" sz="1800" dirty="0">
              <a:latin typeface="Book Antiqua" panose="02040602050305030304" pitchFamily="18" charset="0"/>
            </a:endParaRPr>
          </a:p>
        </p:txBody>
      </p:sp>
      <p:cxnSp>
        <p:nvCxnSpPr>
          <p:cNvPr id="22" name="AutoShape 13">
            <a:extLst>
              <a:ext uri="{FF2B5EF4-FFF2-40B4-BE49-F238E27FC236}">
                <a16:creationId xmlns:a16="http://schemas.microsoft.com/office/drawing/2014/main" id="{08142D6D-5904-05CC-93A1-C6144DCD5283}"/>
              </a:ext>
            </a:extLst>
          </p:cNvPr>
          <p:cNvCxnSpPr>
            <a:cxnSpLocks noChangeShapeType="1"/>
            <a:stCxn id="19" idx="3"/>
            <a:endCxn id="21" idx="1"/>
          </p:cNvCxnSpPr>
          <p:nvPr/>
        </p:nvCxnSpPr>
        <p:spPr bwMode="auto">
          <a:xfrm>
            <a:off x="4349298" y="5143126"/>
            <a:ext cx="3507386" cy="0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3" name="AutoShape 13">
            <a:extLst>
              <a:ext uri="{FF2B5EF4-FFF2-40B4-BE49-F238E27FC236}">
                <a16:creationId xmlns:a16="http://schemas.microsoft.com/office/drawing/2014/main" id="{9663B1B6-CB4E-1931-343F-25670B672B1A}"/>
              </a:ext>
            </a:extLst>
          </p:cNvPr>
          <p:cNvCxnSpPr>
            <a:cxnSpLocks noChangeShapeType="1"/>
            <a:stCxn id="20" idx="2"/>
            <a:endCxn id="21" idx="0"/>
          </p:cNvCxnSpPr>
          <p:nvPr/>
        </p:nvCxnSpPr>
        <p:spPr bwMode="auto">
          <a:xfrm>
            <a:off x="9206684" y="2937975"/>
            <a:ext cx="0" cy="1755151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" name="AutoShape 13">
            <a:extLst>
              <a:ext uri="{FF2B5EF4-FFF2-40B4-BE49-F238E27FC236}">
                <a16:creationId xmlns:a16="http://schemas.microsoft.com/office/drawing/2014/main" id="{C7E8F1B4-FAD8-409E-733D-5905B86B7A87}"/>
              </a:ext>
            </a:extLst>
          </p:cNvPr>
          <p:cNvCxnSpPr>
            <a:cxnSpLocks noChangeShapeType="1"/>
            <a:stCxn id="18" idx="0"/>
            <a:endCxn id="20" idx="1"/>
          </p:cNvCxnSpPr>
          <p:nvPr/>
        </p:nvCxnSpPr>
        <p:spPr bwMode="auto">
          <a:xfrm flipV="1">
            <a:off x="6102991" y="2487975"/>
            <a:ext cx="1753693" cy="797009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5" name="AutoShape 13">
            <a:extLst>
              <a:ext uri="{FF2B5EF4-FFF2-40B4-BE49-F238E27FC236}">
                <a16:creationId xmlns:a16="http://schemas.microsoft.com/office/drawing/2014/main" id="{878213EE-593E-C952-8B19-CCEAD0EEF613}"/>
              </a:ext>
            </a:extLst>
          </p:cNvPr>
          <p:cNvCxnSpPr>
            <a:cxnSpLocks noChangeShapeType="1"/>
            <a:stCxn id="18" idx="0"/>
            <a:endCxn id="17" idx="3"/>
          </p:cNvCxnSpPr>
          <p:nvPr/>
        </p:nvCxnSpPr>
        <p:spPr bwMode="auto">
          <a:xfrm flipH="1" flipV="1">
            <a:off x="4349298" y="2487975"/>
            <a:ext cx="1753693" cy="797009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6" name="AutoShape 13">
            <a:extLst>
              <a:ext uri="{FF2B5EF4-FFF2-40B4-BE49-F238E27FC236}">
                <a16:creationId xmlns:a16="http://schemas.microsoft.com/office/drawing/2014/main" id="{CEAB9F88-4842-86E7-EFA2-898DDC15B14A}"/>
              </a:ext>
            </a:extLst>
          </p:cNvPr>
          <p:cNvCxnSpPr>
            <a:cxnSpLocks noChangeShapeType="1"/>
            <a:stCxn id="17" idx="2"/>
            <a:endCxn id="19" idx="0"/>
          </p:cNvCxnSpPr>
          <p:nvPr/>
        </p:nvCxnSpPr>
        <p:spPr bwMode="auto">
          <a:xfrm>
            <a:off x="2999298" y="2937975"/>
            <a:ext cx="0" cy="1755151"/>
          </a:xfrm>
          <a:prstGeom prst="straightConnector1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9235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A65E08C-D2D3-9800-9B67-A3276FABD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998685"/>
              </p:ext>
            </p:extLst>
          </p:nvPr>
        </p:nvGraphicFramePr>
        <p:xfrm>
          <a:off x="0" y="0"/>
          <a:ext cx="12192000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703512" y="908720"/>
            <a:ext cx="9289032" cy="504056"/>
          </a:xfrm>
        </p:spPr>
        <p:txBody>
          <a:bodyPr/>
          <a:lstStyle/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3.1 ΣΥΝΟΛΙΚΗ ΑΠΑΣΧΟΛΗΣΗ ΤΗΝ ΠΕΡΙΟΔΟ</a:t>
            </a:r>
            <a:r>
              <a:rPr lang="en-GB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 </a:t>
            </a: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20</a:t>
            </a:r>
            <a:r>
              <a:rPr lang="en-GB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1</a:t>
            </a: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4-2032 </a:t>
            </a:r>
            <a:endParaRPr lang="en-GB" sz="20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96600" y="642512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4</a:t>
            </a:fld>
            <a:endParaRPr lang="el-GR" sz="1400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5924770"/>
              </p:ext>
            </p:extLst>
          </p:nvPr>
        </p:nvGraphicFramePr>
        <p:xfrm>
          <a:off x="695400" y="1268760"/>
          <a:ext cx="105131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A65E08C-D2D3-9800-9B67-A3276FABD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975987"/>
              </p:ext>
            </p:extLst>
          </p:nvPr>
        </p:nvGraphicFramePr>
        <p:xfrm>
          <a:off x="0" y="1"/>
          <a:ext cx="12192000" cy="6885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A65E08C-D2D3-9800-9B67-A3276FABD8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12192000" cy="6885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631504" y="908720"/>
            <a:ext cx="9361040" cy="576064"/>
          </a:xfrm>
        </p:spPr>
        <p:txBody>
          <a:bodyPr/>
          <a:lstStyle/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3.2 ΑΠΑΣΧΟΛΗΣΗ ΣΤΟΝ ΤΟΜΕΑ ΤΩΝ ΚΑΤΑΣΚΕΥΩΝ </a:t>
            </a:r>
            <a:b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ΤΗΝ ΠΕΡΙΟΔΟ</a:t>
            </a:r>
            <a:r>
              <a:rPr lang="en-GB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 </a:t>
            </a: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20</a:t>
            </a:r>
            <a:r>
              <a:rPr lang="en-GB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1</a:t>
            </a: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7-2032 </a:t>
            </a:r>
            <a:endParaRPr lang="en-GB" sz="20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96600" y="642512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5</a:t>
            </a:fld>
            <a:endParaRPr lang="el-GR" sz="14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19414"/>
              </p:ext>
            </p:extLst>
          </p:nvPr>
        </p:nvGraphicFramePr>
        <p:xfrm>
          <a:off x="767408" y="1485344"/>
          <a:ext cx="104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4910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A65E08C-D2D3-9800-9B67-A3276FABD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652193"/>
              </p:ext>
            </p:extLst>
          </p:nvPr>
        </p:nvGraphicFramePr>
        <p:xfrm>
          <a:off x="0" y="0"/>
          <a:ext cx="12192000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A65E08C-D2D3-9800-9B67-A3276FABD8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631504" y="980728"/>
            <a:ext cx="9289032" cy="576064"/>
          </a:xfrm>
        </p:spPr>
        <p:txBody>
          <a:bodyPr/>
          <a:lstStyle/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3.3 ΜΕΡΙΔΙΟ ΑΠΑΣΧΟΛΗΣΗΣ ΣΤΟΝ ΤΟΜΕΑ ΤΩΝ ΚΑΤΑΣΚΕΥΩΝ </a:t>
            </a:r>
            <a:b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ΤΗΝ ΠΕΡΙΟΔΟ</a:t>
            </a:r>
            <a:r>
              <a:rPr lang="en-GB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 </a:t>
            </a: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20</a:t>
            </a:r>
            <a:r>
              <a:rPr lang="en-GB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1</a:t>
            </a: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7-2032 </a:t>
            </a:r>
            <a:endParaRPr lang="en-GB" sz="20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96600" y="642512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6</a:t>
            </a:fld>
            <a:endParaRPr lang="el-GR" sz="1400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1584298-9897-A166-8656-6C9AB98E2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917836"/>
              </p:ext>
            </p:extLst>
          </p:nvPr>
        </p:nvGraphicFramePr>
        <p:xfrm>
          <a:off x="767408" y="1557352"/>
          <a:ext cx="1044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7283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A65E08C-D2D3-9800-9B67-A3276FABD8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2192000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A65E08C-D2D3-9800-9B67-A3276FABD8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96600" y="642512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7</a:t>
            </a:fld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FF6B2E0-2550-0160-2052-DD35AEE72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472" y="764704"/>
            <a:ext cx="97210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3.4 ΟΙ 10 ΤΟΜΕΙΣ ΟΙΚΟΝΟΜΙΚΗΣ ΔΡΑΣΤΗΡΙΟΤΗΤΑΣ </a:t>
            </a:r>
            <a:b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ΜΕ ΤΙΣ ΜΕΓΑΛΥΤΕΡΕΣ ΣΥΝΟΛΙΚΕΣ ΑΝΑΓΚΕΣ ΑΠΑΣΧΟΛΗΣΗΣ </a:t>
            </a:r>
            <a:b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ΤΗΝ ΠΕΡΙΟΔΟ 2022-2032 </a:t>
            </a:r>
            <a:endParaRPr lang="en-GB" sz="2000" b="1" kern="0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B48588-2638-54C2-2C63-0D87640601D5}"/>
              </a:ext>
            </a:extLst>
          </p:cNvPr>
          <p:cNvSpPr txBox="1"/>
          <p:nvPr/>
        </p:nvSpPr>
        <p:spPr>
          <a:xfrm>
            <a:off x="335360" y="1844824"/>
            <a:ext cx="10225136" cy="4875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Λιανικό εμπόριο (1.175 άτομα ή 2,5%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Εκπαίδευση (1.108 άτομα ή 3,0%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Υγεία και κοινωνική μέριμνα (1.038 άτομα ή 4,0%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Κατασκευές (854 άτομα ή 2,1%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Δημόσια διοίκηση και άμυνα (782 άτομα ή 1,9%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Εστιατόρια (710 άτομα ή 3,8%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Χονδρικό εμπόριο (565 άτομα ή 2,4%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Ξενοδοχεία (466 άτομα ή 3,6%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4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Νομικές και λογιστικές δραστηριότητες (456 άτομα ή 2,2%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lvl="0" indent="-2667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Πληροφορική (371 άτομα ή 4,0%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4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A65E08C-D2D3-9800-9B67-A3276FABD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131953"/>
              </p:ext>
            </p:extLst>
          </p:nvPr>
        </p:nvGraphicFramePr>
        <p:xfrm>
          <a:off x="0" y="0"/>
          <a:ext cx="12192000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A65E08C-D2D3-9800-9B67-A3276FABD8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96600" y="642512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8</a:t>
            </a:fld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19B74A-5565-FDC6-08C1-C929BAE13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520" y="764704"/>
            <a:ext cx="943304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3.5 ΤΑ ΕΠΑΓΓΕΛΜΑΤΑ ΠΤΥΧΙΟΥΧΩΝ ΚΑΙ ΤΕΧΝΙΚΩΝ ΒΟΗΘΩΝ </a:t>
            </a:r>
          </a:p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ΠΟΥ ΣΧΕΤΙΖΟΝΤΑΙ ΜΕ ΤΟΝ ΚΑΤΑΣΚΕΥΑΣΤΙΚΟ ΤΟΜΕΑ </a:t>
            </a:r>
          </a:p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ΜΕ ΤΙΣ ΜΕΓΑΛΥΤΕΡΕΣ ΣΥΝΟΛΙΚΕΣ ΑΝΑΓΚΕΣ ΑΠΑΣΧΟΛΗΣΗΣ </a:t>
            </a:r>
          </a:p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ΤΗΝ ΠΕΡΙΟΔΟ 2022-2032 </a:t>
            </a:r>
            <a:endParaRPr lang="en-GB" sz="2000" b="1" kern="0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2DA65-906E-647B-8242-DDFB5B6643EC}"/>
              </a:ext>
            </a:extLst>
          </p:cNvPr>
          <p:cNvSpPr txBox="1"/>
          <p:nvPr/>
        </p:nvSpPr>
        <p:spPr>
          <a:xfrm>
            <a:off x="119336" y="2220511"/>
            <a:ext cx="12025336" cy="4304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marR="75565" lvl="0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Μηχανολόγοι μηχανικοί (73 άτομα ή 2,4%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Πολιτικοί μηχανικοί (69 άτομα ή 2,4%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Επόπτες και επιστάτες κατασκευών (59 άτομα ή 2,1%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Αρχιτέκτονες (57 άτομα ή 2,4%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n-GB" sz="1800" b="1" kern="0" dirty="0">
                <a:solidFill>
                  <a:srgbClr val="3333CC"/>
                </a:solidFill>
                <a:latin typeface="Book Antiqua" pitchFamily="18" charset="0"/>
              </a:rPr>
              <a:t>Τεχνικοί </a:t>
            </a: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βοηθοί πολιτικών μηχανικών</a:t>
            </a:r>
            <a:r>
              <a:rPr lang="en-GB" sz="1800" b="1" kern="0" dirty="0">
                <a:solidFill>
                  <a:srgbClr val="3333CC"/>
                </a:solidFill>
                <a:latin typeface="Book Antiqua" pitchFamily="18" charset="0"/>
              </a:rPr>
              <a:t> </a:t>
            </a: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(</a:t>
            </a:r>
            <a:r>
              <a:rPr lang="en-GB" sz="1800" b="1" kern="0" dirty="0">
                <a:solidFill>
                  <a:srgbClr val="3333CC"/>
                </a:solidFill>
                <a:latin typeface="Book Antiqua" pitchFamily="18" charset="0"/>
              </a:rPr>
              <a:t>21 </a:t>
            </a: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άτομα ή </a:t>
            </a:r>
            <a:r>
              <a:rPr lang="en-GB" sz="1800" b="1" kern="0" dirty="0">
                <a:solidFill>
                  <a:srgbClr val="3333CC"/>
                </a:solidFill>
                <a:latin typeface="Book Antiqua" pitchFamily="18" charset="0"/>
              </a:rPr>
              <a:t>1,8%</a:t>
            </a: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Σχεδιαστές αρχιτεκτονικού σχεδίου (12 άτομα ή 1,8%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Ηλεκτρολόγοι μηχανικοί (10 άτομα ή 0,8%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1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A65E08C-D2D3-9800-9B67-A3276FABD8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56448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621064" imgH="5714286" progId="">
                  <p:embed/>
                </p:oleObj>
              </mc:Choice>
              <mc:Fallback>
                <p:oleObj name="Photo Editor Photo" r:id="rId3" imgW="7621064" imgH="5714286" progId="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A65E08C-D2D3-9800-9B67-A3276FABD8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96600" y="6425125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7CC4988-D251-4CA2-8698-B65D5B01E025}" type="slidenum">
              <a:rPr lang="el-GR" sz="1400">
                <a:solidFill>
                  <a:schemeClr val="bg1"/>
                </a:solidFill>
              </a:rPr>
              <a:pPr algn="r"/>
              <a:t>9</a:t>
            </a:fld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19B74A-5565-FDC6-08C1-C929BAE13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520" y="764704"/>
            <a:ext cx="97930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3.6 ΤΑ ΕΠΑΓΓΕΛΜΑΤΑ ΤΕΧΝΙΤΩΝ, ΧΕΙΡΙΣΤΩΝ ΜΗΧΑΝΗΜΑΤΩΝ ΚΑΙ ΑΝΕΙΔΙΚΕΥΤΩΝ ΕΡΓΑΤΩΝ ΠΟΥ ΣΧΕΤΙΖΟΝΤΑΙ ΜΕ ΤΟΝ ΚΑΤΑΣΚΕΥΑΣΤΙΚΟ ΤΟΜΕΑ ΜΕ ΤΙΣ ΜΕΓΑΛΥΤΕΡΕΣ ΣΥΝΟΛΙΚΕΣ ΑΝΑΓΚΕΣ ΑΠΑΣΧΟΛΗΣΗΣ </a:t>
            </a:r>
          </a:p>
          <a:p>
            <a:pPr eaLnBrk="1" hangingPunct="1">
              <a:defRPr/>
            </a:pPr>
            <a:r>
              <a:rPr lang="el-GR" sz="2000" b="1" dirty="0">
                <a:solidFill>
                  <a:srgbClr val="008000"/>
                </a:solidFill>
                <a:latin typeface="Book Antiqua" panose="02040602050305030304" pitchFamily="18" charset="0"/>
              </a:rPr>
              <a:t>ΤΗΝ ΠΕΡΙΟΔΟ 2022-2032  </a:t>
            </a:r>
            <a:r>
              <a:rPr lang="el-GR" sz="1600" b="1" dirty="0">
                <a:solidFill>
                  <a:srgbClr val="008000"/>
                </a:solidFill>
                <a:latin typeface="Book Antiqua" panose="02040602050305030304" pitchFamily="18" charset="0"/>
              </a:rPr>
              <a:t>(1) </a:t>
            </a:r>
            <a:endParaRPr lang="en-GB" sz="2000" b="1" kern="0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D2DA65-906E-647B-8242-DDFB5B6643EC}"/>
              </a:ext>
            </a:extLst>
          </p:cNvPr>
          <p:cNvSpPr txBox="1"/>
          <p:nvPr/>
        </p:nvSpPr>
        <p:spPr>
          <a:xfrm>
            <a:off x="119336" y="2230383"/>
            <a:ext cx="12025336" cy="4304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Οικοδόμοι κατοικιών (179 άτομα ή 2,1%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Ηλεκτρολόγοι κτηρίων (104 άτομα ή 2,6%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Πελεκάνοι και ξυλουργοί (77 άτομα ή 2,1%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Τεχνίτες σκυροδέματος, καλουψιήδες και σιδεροσυνδέτες (71 άτομα ή 2,1%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Εργάτες οικοδομών (70 άτομα ή 2,1%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  <a:p>
            <a:pPr marL="266700" marR="75565" indent="-266700" algn="just">
              <a:lnSpc>
                <a:spcPct val="115000"/>
              </a:lnSpc>
              <a:spcAft>
                <a:spcPts val="26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Ελαιοχρωματιστές κτηρίων (51 άτομα ή 1,8% τον χρόνο) </a:t>
            </a:r>
          </a:p>
          <a:p>
            <a:pPr marL="266700" marR="75565" indent="-2667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kern="0" dirty="0">
                <a:solidFill>
                  <a:srgbClr val="3333CC"/>
                </a:solidFill>
                <a:latin typeface="Book Antiqua" pitchFamily="18" charset="0"/>
              </a:rPr>
              <a:t>Υδραυλικοί και εγκαταστάτες σωληνώσεων (49 άτομα ή 1,8% τον χρόνο) </a:t>
            </a:r>
            <a:endParaRPr lang="en-GB" sz="1800" b="1" kern="0" dirty="0">
              <a:solidFill>
                <a:srgbClr val="3333CC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76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15415</TotalTime>
  <Words>611</Words>
  <Application>Microsoft Office PowerPoint</Application>
  <PresentationFormat>Widescreen</PresentationFormat>
  <Paragraphs>82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Book Antiqua</vt:lpstr>
      <vt:lpstr>Symbol</vt:lpstr>
      <vt:lpstr>Times New Roman</vt:lpstr>
      <vt:lpstr>Default Design</vt:lpstr>
      <vt:lpstr>Photo Editor Photo</vt:lpstr>
      <vt:lpstr>ΠΡΟΒΛΕΨΕΙΣ ΖΗΤΗΣΗΣ ΚΑΙ ΠΡΟΣΦΟΡΑΣ ΕΡΓΑΤΙΚΟΥ ΔΥΝΑΜΙΚΟΥ  ΣΤΗΝ ΚΥΠΡΙΑΚΗ ΟΙΚΟΝΟΜΙΑ  2022 – 2032 </vt:lpstr>
      <vt:lpstr>1. ΣΚΟΠΟΣ ΤΗΣ ΜΕΛΕΤΗΣ </vt:lpstr>
      <vt:lpstr>2. ΕΚΤΑΣΗ ΠΡΟΒΛΕΨΕΩΝ  ΖΗΤΗΣΗΣ ΕΡΓΑΤΙΚΟΥ ΔΥΝΑΜΙΚΟΥ</vt:lpstr>
      <vt:lpstr>3.1 ΣΥΝΟΛΙΚΗ ΑΠΑΣΧΟΛΗΣΗ ΤΗΝ ΠΕΡΙΟΔΟ 2014-2032 </vt:lpstr>
      <vt:lpstr>3.2 ΑΠΑΣΧΟΛΗΣΗ ΣΤΟΝ ΤΟΜΕΑ ΤΩΝ ΚΑΤΑΣΚΕΥΩΝ  ΤΗΝ ΠΕΡΙΟΔΟ 2017-2032 </vt:lpstr>
      <vt:lpstr>3.3 ΜΕΡΙΔΙΟ ΑΠΑΣΧΟΛΗΣΗΣ ΣΤΟΝ ΤΟΜΕΑ ΤΩΝ ΚΑΤΑΣΚΕΥΩΝ  ΤΗΝ ΠΕΡΙΟΔΟ 2017-2032 </vt:lpstr>
      <vt:lpstr>PowerPoint Presentation</vt:lpstr>
      <vt:lpstr>PowerPoint Presentation</vt:lpstr>
      <vt:lpstr>PowerPoint Presentation</vt:lpstr>
      <vt:lpstr>PowerPoint Presentation</vt:lpstr>
      <vt:lpstr>4. ΔΙΑΔΙΚΤΥΑΚΟ ΕΡΓΑΛΕΙΟ ΠΡΟΒΛΕΨΕΩΝ ΖΗΤΗΣΗΣ  ΕΡΓΑΤΙΚΟΥ ΔΥΝΑΜΙΚΟΥ ΣΤΑ ΕΠΑΓΓΕΛΜΑΤΑ 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Stelios Mytides</cp:lastModifiedBy>
  <cp:revision>1334</cp:revision>
  <cp:lastPrinted>2023-10-11T06:01:40Z</cp:lastPrinted>
  <dcterms:created xsi:type="dcterms:W3CDTF">2005-02-16T14:55:43Z</dcterms:created>
  <dcterms:modified xsi:type="dcterms:W3CDTF">2023-10-11T06:30:55Z</dcterms:modified>
</cp:coreProperties>
</file>