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57" r:id="rId4"/>
    <p:sldId id="261" r:id="rId5"/>
    <p:sldId id="263" r:id="rId6"/>
    <p:sldId id="265" r:id="rId7"/>
    <p:sldId id="262" r:id="rId8"/>
    <p:sldId id="264" r:id="rId9"/>
    <p:sldId id="258"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D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95BB1-3BAD-4E8A-A25D-F812BF02CF82}" v="46" dt="2024-11-24T16:30:44.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915"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18976-0C8D-4FEC-B099-A985C5063835}"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875D-952A-4F13-834F-77069A059650}" type="slidenum">
              <a:rPr lang="en-GB" smtClean="0"/>
              <a:t>‹#›</a:t>
            </a:fld>
            <a:endParaRPr lang="en-GB"/>
          </a:p>
        </p:txBody>
      </p:sp>
    </p:spTree>
    <p:extLst>
      <p:ext uri="{BB962C8B-B14F-4D97-AF65-F5344CB8AC3E}">
        <p14:creationId xmlns:p14="http://schemas.microsoft.com/office/powerpoint/2010/main" val="129454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875D-952A-4F13-834F-77069A059650}" type="slidenum">
              <a:rPr lang="en-GB" smtClean="0"/>
              <a:t>1</a:t>
            </a:fld>
            <a:endParaRPr lang="en-GB"/>
          </a:p>
        </p:txBody>
      </p:sp>
    </p:spTree>
    <p:extLst>
      <p:ext uri="{BB962C8B-B14F-4D97-AF65-F5344CB8AC3E}">
        <p14:creationId xmlns:p14="http://schemas.microsoft.com/office/powerpoint/2010/main" val="212720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875D-952A-4F13-834F-77069A059650}" type="slidenum">
              <a:rPr lang="en-GB" smtClean="0"/>
              <a:t>5</a:t>
            </a:fld>
            <a:endParaRPr lang="en-GB"/>
          </a:p>
        </p:txBody>
      </p:sp>
    </p:spTree>
    <p:extLst>
      <p:ext uri="{BB962C8B-B14F-4D97-AF65-F5344CB8AC3E}">
        <p14:creationId xmlns:p14="http://schemas.microsoft.com/office/powerpoint/2010/main" val="322269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875D-952A-4F13-834F-77069A059650}" type="slidenum">
              <a:rPr lang="en-GB" smtClean="0"/>
              <a:t>6</a:t>
            </a:fld>
            <a:endParaRPr lang="en-GB"/>
          </a:p>
        </p:txBody>
      </p:sp>
    </p:spTree>
    <p:extLst>
      <p:ext uri="{BB962C8B-B14F-4D97-AF65-F5344CB8AC3E}">
        <p14:creationId xmlns:p14="http://schemas.microsoft.com/office/powerpoint/2010/main" val="201562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41E0B80-4FA8-47DE-9377-885EC9185559}" type="datetimeFigureOut">
              <a:rPr lang="el-GR" smtClean="0"/>
              <a:t>25/11/2024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340870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1E0B80-4FA8-47DE-9377-885EC9185559}" type="datetimeFigureOut">
              <a:rPr lang="el-GR" smtClean="0"/>
              <a:t>25/11/2024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201067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1E0B80-4FA8-47DE-9377-885EC9185559}" type="datetimeFigureOut">
              <a:rPr lang="el-GR" smtClean="0"/>
              <a:t>25/11/2024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297650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1E0B80-4FA8-47DE-9377-885EC9185559}" type="datetimeFigureOut">
              <a:rPr lang="el-GR" smtClean="0"/>
              <a:t>25/11/2024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296895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41E0B80-4FA8-47DE-9377-885EC9185559}" type="datetimeFigureOut">
              <a:rPr lang="el-GR" smtClean="0"/>
              <a:t>25/11/2024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264739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41E0B80-4FA8-47DE-9377-885EC9185559}" type="datetimeFigureOut">
              <a:rPr lang="el-GR" smtClean="0"/>
              <a:t>25/11/2024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322428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41E0B80-4FA8-47DE-9377-885EC9185559}" type="datetimeFigureOut">
              <a:rPr lang="el-GR" smtClean="0"/>
              <a:t>25/11/2024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53133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41E0B80-4FA8-47DE-9377-885EC9185559}" type="datetimeFigureOut">
              <a:rPr lang="el-GR" smtClean="0"/>
              <a:t>25/11/2024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491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1E0B80-4FA8-47DE-9377-885EC9185559}" type="datetimeFigureOut">
              <a:rPr lang="el-GR" smtClean="0"/>
              <a:t>25/11/2024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345507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1E0B80-4FA8-47DE-9377-885EC9185559}" type="datetimeFigureOut">
              <a:rPr lang="el-GR" smtClean="0"/>
              <a:t>25/11/2024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100358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1E0B80-4FA8-47DE-9377-885EC9185559}" type="datetimeFigureOut">
              <a:rPr lang="el-GR" smtClean="0"/>
              <a:t>25/11/2024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8531815-53A6-4B89-BEFC-DE966E02536B}" type="slidenum">
              <a:rPr lang="el-GR" smtClean="0"/>
              <a:t>‹#›</a:t>
            </a:fld>
            <a:endParaRPr lang="el-GR"/>
          </a:p>
        </p:txBody>
      </p:sp>
    </p:spTree>
    <p:extLst>
      <p:ext uri="{BB962C8B-B14F-4D97-AF65-F5344CB8AC3E}">
        <p14:creationId xmlns:p14="http://schemas.microsoft.com/office/powerpoint/2010/main" val="310892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E0B80-4FA8-47DE-9377-885EC9185559}" type="datetimeFigureOut">
              <a:rPr lang="el-GR" smtClean="0"/>
              <a:t>25/11/2024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31815-53A6-4B89-BEFC-DE966E02536B}" type="slidenum">
              <a:rPr lang="el-GR" smtClean="0"/>
              <a:t>‹#›</a:t>
            </a:fld>
            <a:endParaRPr lang="el-GR"/>
          </a:p>
        </p:txBody>
      </p:sp>
    </p:spTree>
    <p:extLst>
      <p:ext uri="{BB962C8B-B14F-4D97-AF65-F5344CB8AC3E}">
        <p14:creationId xmlns:p14="http://schemas.microsoft.com/office/powerpoint/2010/main" val="109881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hyperlink" Target="http://learn.micoo.app/login/index.ph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7.tif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01F2570-F5D4-4C98-B5B7-BEDDB04DE2D3}"/>
              </a:ext>
            </a:extLst>
          </p:cNvPr>
          <p:cNvSpPr txBox="1">
            <a:spLocks/>
          </p:cNvSpPr>
          <p:nvPr/>
        </p:nvSpPr>
        <p:spPr>
          <a:xfrm>
            <a:off x="1488013" y="6581141"/>
            <a:ext cx="10564288" cy="1863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800" dirty="0">
                <a:solidFill>
                  <a:srgbClr val="004494"/>
                </a:solidFill>
              </a:rPr>
              <a:t>This project has been funded with support from the European Commission. This publication reflects the views only of the author, and the Commission cannot be held responsible for any use which may be made of the information contained therein. </a:t>
            </a:r>
          </a:p>
        </p:txBody>
      </p:sp>
      <p:pic>
        <p:nvPicPr>
          <p:cNvPr id="6" name="Εικόνα 5"/>
          <p:cNvPicPr>
            <a:picLocks noChangeAspect="1"/>
          </p:cNvPicPr>
          <p:nvPr/>
        </p:nvPicPr>
        <p:blipFill>
          <a:blip r:embed="rId3"/>
          <a:stretch>
            <a:fillRect/>
          </a:stretch>
        </p:blipFill>
        <p:spPr>
          <a:xfrm>
            <a:off x="0" y="0"/>
            <a:ext cx="12192000" cy="5911272"/>
          </a:xfrm>
          <a:prstGeom prst="rect">
            <a:avLst/>
          </a:prstGeom>
        </p:spPr>
      </p:pic>
      <p:sp>
        <p:nvSpPr>
          <p:cNvPr id="8" name="Έλλειψη 7"/>
          <p:cNvSpPr/>
          <p:nvPr/>
        </p:nvSpPr>
        <p:spPr>
          <a:xfrm>
            <a:off x="4127499" y="829374"/>
            <a:ext cx="3987800" cy="3987800"/>
          </a:xfrm>
          <a:prstGeom prst="ellipse">
            <a:avLst/>
          </a:prstGeom>
          <a:solidFill>
            <a:schemeClr val="bg1"/>
          </a:solidFill>
          <a:ln w="57150">
            <a:solidFill>
              <a:srgbClr val="24D362"/>
            </a:solidFill>
          </a:ln>
          <a:effectLst>
            <a:outerShdw blurRad="101600" dist="889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380" y="1685636"/>
            <a:ext cx="2666039" cy="2540000"/>
          </a:xfrm>
          <a:prstGeom prst="rect">
            <a:avLst/>
          </a:prstGeom>
        </p:spPr>
      </p:pic>
      <p:sp>
        <p:nvSpPr>
          <p:cNvPr id="10" name="Ορθογώνιο 9"/>
          <p:cNvSpPr/>
          <p:nvPr/>
        </p:nvSpPr>
        <p:spPr>
          <a:xfrm>
            <a:off x="0" y="5519547"/>
            <a:ext cx="12192000" cy="307777"/>
          </a:xfrm>
          <a:prstGeom prst="rect">
            <a:avLst/>
          </a:prstGeom>
        </p:spPr>
        <p:txBody>
          <a:bodyPr wrap="square">
            <a:spAutoFit/>
          </a:bodyPr>
          <a:lstStyle/>
          <a:p>
            <a:pPr algn="ctr"/>
            <a:r>
              <a:rPr lang="en-US" sz="1400" b="0" i="0" dirty="0">
                <a:solidFill>
                  <a:srgbClr val="24D362"/>
                </a:solidFill>
                <a:effectLst/>
                <a:latin typeface="-apple-system"/>
              </a:rPr>
              <a:t>Project 101087478 </a:t>
            </a:r>
            <a:r>
              <a:rPr lang="el-GR" sz="1400" b="0" i="0" dirty="0">
                <a:solidFill>
                  <a:srgbClr val="24D362"/>
                </a:solidFill>
                <a:effectLst/>
                <a:latin typeface="-apple-system"/>
              </a:rPr>
              <a:t>-</a:t>
            </a:r>
            <a:r>
              <a:rPr lang="en-US" sz="1400" b="0" i="0" dirty="0">
                <a:solidFill>
                  <a:srgbClr val="24D362"/>
                </a:solidFill>
                <a:effectLst/>
                <a:latin typeface="-apple-system"/>
              </a:rPr>
              <a:t> </a:t>
            </a:r>
            <a:r>
              <a:rPr lang="en-US" sz="1400" b="0" i="0" dirty="0" err="1">
                <a:solidFill>
                  <a:srgbClr val="24D362"/>
                </a:solidFill>
                <a:effectLst/>
                <a:latin typeface="-apple-system"/>
              </a:rPr>
              <a:t>TOURing</a:t>
            </a:r>
            <a:endParaRPr lang="el-GR" sz="1400" dirty="0">
              <a:solidFill>
                <a:srgbClr val="24D362"/>
              </a:solidFill>
            </a:endParaRPr>
          </a:p>
        </p:txBody>
      </p:sp>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683" y="6470848"/>
            <a:ext cx="1355329" cy="367633"/>
          </a:xfrm>
          <a:prstGeom prst="rect">
            <a:avLst/>
          </a:prstGeom>
        </p:spPr>
      </p:pic>
      <p:pic>
        <p:nvPicPr>
          <p:cNvPr id="5" name="Εικόνα 4"/>
          <p:cNvPicPr>
            <a:picLocks noChangeAspect="1"/>
          </p:cNvPicPr>
          <p:nvPr/>
        </p:nvPicPr>
        <p:blipFill>
          <a:blip r:embed="rId6"/>
          <a:stretch>
            <a:fillRect/>
          </a:stretch>
        </p:blipFill>
        <p:spPr>
          <a:xfrm>
            <a:off x="233599" y="6106096"/>
            <a:ext cx="868592" cy="340030"/>
          </a:xfrm>
          <a:prstGeom prst="rect">
            <a:avLst/>
          </a:prstGeom>
        </p:spPr>
      </p:pic>
      <p:pic>
        <p:nvPicPr>
          <p:cNvPr id="7" name="Εικόνα 6"/>
          <p:cNvPicPr>
            <a:picLocks noChangeAspect="1"/>
          </p:cNvPicPr>
          <p:nvPr/>
        </p:nvPicPr>
        <p:blipFill>
          <a:blip r:embed="rId7"/>
          <a:stretch>
            <a:fillRect/>
          </a:stretch>
        </p:blipFill>
        <p:spPr>
          <a:xfrm>
            <a:off x="1298609" y="6054470"/>
            <a:ext cx="866670" cy="400306"/>
          </a:xfrm>
          <a:prstGeom prst="rect">
            <a:avLst/>
          </a:prstGeom>
        </p:spPr>
      </p:pic>
      <p:pic>
        <p:nvPicPr>
          <p:cNvPr id="11" name="Εικόνα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6792" y="6102269"/>
            <a:ext cx="918295" cy="292838"/>
          </a:xfrm>
          <a:prstGeom prst="rect">
            <a:avLst/>
          </a:prstGeom>
        </p:spPr>
      </p:pic>
      <p:pic>
        <p:nvPicPr>
          <p:cNvPr id="12" name="Εικόνα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9385" y="5989643"/>
            <a:ext cx="746206" cy="460409"/>
          </a:xfrm>
          <a:prstGeom prst="rect">
            <a:avLst/>
          </a:prstGeom>
        </p:spPr>
      </p:pic>
      <p:pic>
        <p:nvPicPr>
          <p:cNvPr id="13" name="Εικόνα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37654" y="6012757"/>
            <a:ext cx="437295" cy="437295"/>
          </a:xfrm>
          <a:prstGeom prst="rect">
            <a:avLst/>
          </a:prstGeom>
        </p:spPr>
      </p:pic>
      <p:pic>
        <p:nvPicPr>
          <p:cNvPr id="14" name="Εικόνα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54389" y="6024844"/>
            <a:ext cx="385833" cy="460560"/>
          </a:xfrm>
          <a:prstGeom prst="rect">
            <a:avLst/>
          </a:prstGeom>
        </p:spPr>
      </p:pic>
      <p:pic>
        <p:nvPicPr>
          <p:cNvPr id="15" name="Εικόνα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5205" y="6024844"/>
            <a:ext cx="1010381" cy="402440"/>
          </a:xfrm>
          <a:prstGeom prst="rect">
            <a:avLst/>
          </a:prstGeom>
        </p:spPr>
      </p:pic>
      <p:pic>
        <p:nvPicPr>
          <p:cNvPr id="16" name="Εικόνα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70623" y="6099365"/>
            <a:ext cx="998603" cy="320259"/>
          </a:xfrm>
          <a:prstGeom prst="rect">
            <a:avLst/>
          </a:prstGeom>
        </p:spPr>
      </p:pic>
      <p:pic>
        <p:nvPicPr>
          <p:cNvPr id="17" name="Εικόνα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6333" y="6078447"/>
            <a:ext cx="862839" cy="353153"/>
          </a:xfrm>
          <a:prstGeom prst="rect">
            <a:avLst/>
          </a:prstGeom>
        </p:spPr>
      </p:pic>
      <p:pic>
        <p:nvPicPr>
          <p:cNvPr id="18" name="Εικόνα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7106" y="6069630"/>
            <a:ext cx="360262" cy="360262"/>
          </a:xfrm>
          <a:prstGeom prst="rect">
            <a:avLst/>
          </a:prstGeom>
        </p:spPr>
      </p:pic>
      <p:pic>
        <p:nvPicPr>
          <p:cNvPr id="19" name="Εικόνα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05093" y="5959351"/>
            <a:ext cx="417907" cy="463432"/>
          </a:xfrm>
          <a:prstGeom prst="rect">
            <a:avLst/>
          </a:prstGeom>
        </p:spPr>
      </p:pic>
      <p:pic>
        <p:nvPicPr>
          <p:cNvPr id="20" name="Εικόνα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74001" y="6004469"/>
            <a:ext cx="491589" cy="491589"/>
          </a:xfrm>
          <a:prstGeom prst="rect">
            <a:avLst/>
          </a:prstGeom>
        </p:spPr>
      </p:pic>
      <p:pic>
        <p:nvPicPr>
          <p:cNvPr id="21" name="Εικόνα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50427" y="6081895"/>
            <a:ext cx="1141944" cy="328880"/>
          </a:xfrm>
          <a:prstGeom prst="rect">
            <a:avLst/>
          </a:prstGeom>
        </p:spPr>
      </p:pic>
    </p:spTree>
    <p:extLst>
      <p:ext uri="{BB962C8B-B14F-4D97-AF65-F5344CB8AC3E}">
        <p14:creationId xmlns:p14="http://schemas.microsoft.com/office/powerpoint/2010/main" val="402301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41E9-85A8-9961-4FAF-E896827098F2}"/>
              </a:ext>
            </a:extLst>
          </p:cNvPr>
          <p:cNvSpPr>
            <a:spLocks noGrp="1"/>
          </p:cNvSpPr>
          <p:nvPr>
            <p:ph type="ctrTitle"/>
          </p:nvPr>
        </p:nvSpPr>
        <p:spPr/>
        <p:txBody>
          <a:bodyPr>
            <a:normAutofit/>
          </a:bodyPr>
          <a:lstStyle/>
          <a:p>
            <a:r>
              <a:rPr lang="el-GR" sz="4800" b="1" dirty="0">
                <a:solidFill>
                  <a:srgbClr val="00B050"/>
                </a:solidFill>
                <a:effectLst>
                  <a:outerShdw blurRad="38100" dist="38100" dir="2700000" algn="tl">
                    <a:srgbClr val="000000">
                      <a:alpha val="43137"/>
                    </a:srgbClr>
                  </a:outerShdw>
                </a:effectLst>
                <a:latin typeface="-apple-system"/>
              </a:rPr>
              <a:t>Πλατφόρμα Ηλεκτρονικής Μάθησης </a:t>
            </a:r>
            <a:endParaRPr lang="en-GB" sz="4800" b="1" dirty="0">
              <a:solidFill>
                <a:srgbClr val="00B050"/>
              </a:solidFill>
              <a:effectLst>
                <a:outerShdw blurRad="38100" dist="38100" dir="2700000" algn="tl">
                  <a:srgbClr val="000000">
                    <a:alpha val="43137"/>
                  </a:srgbClr>
                </a:outerShdw>
              </a:effectLst>
              <a:latin typeface="-apple-system"/>
            </a:endParaRPr>
          </a:p>
        </p:txBody>
      </p:sp>
      <p:sp>
        <p:nvSpPr>
          <p:cNvPr id="3" name="Subtitle 2">
            <a:extLst>
              <a:ext uri="{FF2B5EF4-FFF2-40B4-BE49-F238E27FC236}">
                <a16:creationId xmlns:a16="http://schemas.microsoft.com/office/drawing/2014/main" id="{A996B44A-E3FC-3335-78C9-C15ADEDB936E}"/>
              </a:ext>
            </a:extLst>
          </p:cNvPr>
          <p:cNvSpPr>
            <a:spLocks noGrp="1"/>
          </p:cNvSpPr>
          <p:nvPr>
            <p:ph type="subTitle" idx="1"/>
          </p:nvPr>
        </p:nvSpPr>
        <p:spPr/>
        <p:txBody>
          <a:bodyPr/>
          <a:lstStyle/>
          <a:p>
            <a:r>
              <a:rPr lang="el-GR" dirty="0">
                <a:solidFill>
                  <a:srgbClr val="00B050"/>
                </a:solidFill>
                <a:latin typeface="-apple-system"/>
              </a:rPr>
              <a:t>Επαγγελματική Κατάρτιση για την πράσινη και ψηφιακή μετάβαση</a:t>
            </a:r>
          </a:p>
          <a:p>
            <a:r>
              <a:rPr lang="el-GR" dirty="0">
                <a:solidFill>
                  <a:srgbClr val="00B050"/>
                </a:solidFill>
                <a:latin typeface="-apple-system"/>
              </a:rPr>
              <a:t> των Μικρών ΜΜΕ στον τομέα του τουρισμού </a:t>
            </a:r>
          </a:p>
          <a:p>
            <a:endParaRPr lang="en-GB" dirty="0"/>
          </a:p>
        </p:txBody>
      </p:sp>
      <p:sp>
        <p:nvSpPr>
          <p:cNvPr id="22" name="TextBox 21">
            <a:extLst>
              <a:ext uri="{FF2B5EF4-FFF2-40B4-BE49-F238E27FC236}">
                <a16:creationId xmlns:a16="http://schemas.microsoft.com/office/drawing/2014/main" id="{EAF4E1A9-8D90-688A-93D0-CAE506E2F70D}"/>
              </a:ext>
            </a:extLst>
          </p:cNvPr>
          <p:cNvSpPr txBox="1"/>
          <p:nvPr/>
        </p:nvSpPr>
        <p:spPr>
          <a:xfrm>
            <a:off x="4054798" y="4675469"/>
            <a:ext cx="4082404" cy="369332"/>
          </a:xfrm>
          <a:prstGeom prst="rect">
            <a:avLst/>
          </a:prstGeom>
          <a:solidFill>
            <a:schemeClr val="bg1"/>
          </a:solidFill>
        </p:spPr>
        <p:txBody>
          <a:bodyPr wrap="square">
            <a:spAutoFit/>
          </a:bodyPr>
          <a:lstStyle/>
          <a:p>
            <a:r>
              <a:rPr lang="en-GB" dirty="0">
                <a:hlinkClick r:id="rId2"/>
              </a:rPr>
              <a:t>http://learn.micoo.app/login/index.php</a:t>
            </a:r>
            <a:endParaRPr lang="el-GR" dirty="0"/>
          </a:p>
        </p:txBody>
      </p:sp>
      <p:sp>
        <p:nvSpPr>
          <p:cNvPr id="4" name="Rectangle: Rounded Corners 3">
            <a:extLst>
              <a:ext uri="{FF2B5EF4-FFF2-40B4-BE49-F238E27FC236}">
                <a16:creationId xmlns:a16="http://schemas.microsoft.com/office/drawing/2014/main" id="{F616B234-B8FF-F455-CEB8-9EF8D266E6D9}"/>
              </a:ext>
            </a:extLst>
          </p:cNvPr>
          <p:cNvSpPr/>
          <p:nvPr/>
        </p:nvSpPr>
        <p:spPr>
          <a:xfrm>
            <a:off x="2663432" y="2087418"/>
            <a:ext cx="6850023" cy="1422545"/>
          </a:xfrm>
          <a:prstGeom prst="roundRect">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916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059390-53C3-BE1C-5E39-44F5BF69DB7A}"/>
              </a:ext>
            </a:extLst>
          </p:cNvPr>
          <p:cNvPicPr>
            <a:picLocks noChangeAspect="1"/>
          </p:cNvPicPr>
          <p:nvPr/>
        </p:nvPicPr>
        <p:blipFill>
          <a:blip r:embed="rId2"/>
          <a:stretch>
            <a:fillRect/>
          </a:stretch>
        </p:blipFill>
        <p:spPr>
          <a:xfrm>
            <a:off x="2176081" y="80962"/>
            <a:ext cx="1914525" cy="6696075"/>
          </a:xfrm>
          <a:prstGeom prst="rect">
            <a:avLst/>
          </a:prstGeom>
        </p:spPr>
      </p:pic>
      <p:pic>
        <p:nvPicPr>
          <p:cNvPr id="6" name="Picture 5">
            <a:extLst>
              <a:ext uri="{FF2B5EF4-FFF2-40B4-BE49-F238E27FC236}">
                <a16:creationId xmlns:a16="http://schemas.microsoft.com/office/drawing/2014/main" id="{0C536468-67E7-6CC1-B323-3B8012B86235}"/>
              </a:ext>
            </a:extLst>
          </p:cNvPr>
          <p:cNvPicPr>
            <a:picLocks noChangeAspect="1"/>
          </p:cNvPicPr>
          <p:nvPr/>
        </p:nvPicPr>
        <p:blipFill>
          <a:blip r:embed="rId3"/>
          <a:stretch>
            <a:fillRect/>
          </a:stretch>
        </p:blipFill>
        <p:spPr>
          <a:xfrm>
            <a:off x="6934962" y="1233486"/>
            <a:ext cx="3771900" cy="4391025"/>
          </a:xfrm>
          <a:prstGeom prst="rect">
            <a:avLst/>
          </a:prstGeom>
        </p:spPr>
      </p:pic>
      <p:sp>
        <p:nvSpPr>
          <p:cNvPr id="8" name="TextBox 7">
            <a:extLst>
              <a:ext uri="{FF2B5EF4-FFF2-40B4-BE49-F238E27FC236}">
                <a16:creationId xmlns:a16="http://schemas.microsoft.com/office/drawing/2014/main" id="{5E963AF6-59AC-B041-CA33-C3FC50DC5548}"/>
              </a:ext>
            </a:extLst>
          </p:cNvPr>
          <p:cNvSpPr txBox="1"/>
          <p:nvPr/>
        </p:nvSpPr>
        <p:spPr>
          <a:xfrm>
            <a:off x="4486222" y="5872350"/>
            <a:ext cx="1195578" cy="376690"/>
          </a:xfrm>
          <a:prstGeom prst="rect">
            <a:avLst/>
          </a:prstGeom>
          <a:noFill/>
          <a:ln>
            <a:solidFill>
              <a:srgbClr val="FF0000"/>
            </a:solidFill>
          </a:ln>
        </p:spPr>
        <p:txBody>
          <a:bodyPr wrap="square">
            <a:spAutoFit/>
          </a:bodyPr>
          <a:lstStyle/>
          <a:p>
            <a:pPr algn="ctr"/>
            <a:r>
              <a:rPr lang="en-GB" dirty="0">
                <a:latin typeface="-apple-system"/>
              </a:rPr>
              <a:t>Touring</a:t>
            </a:r>
          </a:p>
        </p:txBody>
      </p:sp>
      <p:cxnSp>
        <p:nvCxnSpPr>
          <p:cNvPr id="10" name="Straight Arrow Connector 9">
            <a:extLst>
              <a:ext uri="{FF2B5EF4-FFF2-40B4-BE49-F238E27FC236}">
                <a16:creationId xmlns:a16="http://schemas.microsoft.com/office/drawing/2014/main" id="{F7A7A657-7CD8-77DD-E9B7-DAF36308DB18}"/>
              </a:ext>
            </a:extLst>
          </p:cNvPr>
          <p:cNvCxnSpPr>
            <a:cxnSpLocks/>
            <a:stCxn id="8" idx="1"/>
          </p:cNvCxnSpPr>
          <p:nvPr/>
        </p:nvCxnSpPr>
        <p:spPr>
          <a:xfrm flipH="1" flipV="1">
            <a:off x="3639312" y="5872350"/>
            <a:ext cx="846910" cy="1883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7AC399-E9F0-3079-D91A-5964269385A1}"/>
              </a:ext>
            </a:extLst>
          </p:cNvPr>
          <p:cNvCxnSpPr>
            <a:cxnSpLocks/>
          </p:cNvCxnSpPr>
          <p:nvPr/>
        </p:nvCxnSpPr>
        <p:spPr>
          <a:xfrm flipH="1">
            <a:off x="3465576" y="5271263"/>
            <a:ext cx="1020646" cy="123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2615E4-33CB-B0E1-96E3-F2A39A6C2AFC}"/>
              </a:ext>
            </a:extLst>
          </p:cNvPr>
          <p:cNvSpPr txBox="1"/>
          <p:nvPr/>
        </p:nvSpPr>
        <p:spPr>
          <a:xfrm>
            <a:off x="4486222" y="5067474"/>
            <a:ext cx="1195578" cy="376690"/>
          </a:xfrm>
          <a:prstGeom prst="rect">
            <a:avLst/>
          </a:prstGeom>
          <a:noFill/>
          <a:ln>
            <a:solidFill>
              <a:srgbClr val="FF0000"/>
            </a:solidFill>
          </a:ln>
        </p:spPr>
        <p:txBody>
          <a:bodyPr wrap="square">
            <a:spAutoFit/>
          </a:bodyPr>
          <a:lstStyle/>
          <a:p>
            <a:pPr algn="ctr"/>
            <a:r>
              <a:rPr lang="en-GB" dirty="0">
                <a:latin typeface="-apple-system"/>
              </a:rPr>
              <a:t>Greek</a:t>
            </a:r>
          </a:p>
        </p:txBody>
      </p:sp>
    </p:spTree>
    <p:extLst>
      <p:ext uri="{BB962C8B-B14F-4D97-AF65-F5344CB8AC3E}">
        <p14:creationId xmlns:p14="http://schemas.microsoft.com/office/powerpoint/2010/main" val="360767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A59A-0439-5FB0-9157-11B96C2741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E7A673-E28D-8917-20CB-31291AEEBC96}"/>
              </a:ext>
            </a:extLst>
          </p:cNvPr>
          <p:cNvPicPr>
            <a:picLocks noChangeAspect="1"/>
          </p:cNvPicPr>
          <p:nvPr/>
        </p:nvPicPr>
        <p:blipFill>
          <a:blip r:embed="rId2"/>
          <a:stretch>
            <a:fillRect/>
          </a:stretch>
        </p:blipFill>
        <p:spPr>
          <a:xfrm>
            <a:off x="1789643" y="1108952"/>
            <a:ext cx="10314808" cy="5054039"/>
          </a:xfrm>
          <a:prstGeom prst="rect">
            <a:avLst/>
          </a:prstGeom>
        </p:spPr>
      </p:pic>
      <p:cxnSp>
        <p:nvCxnSpPr>
          <p:cNvPr id="4" name="Straight Arrow Connector 3">
            <a:extLst>
              <a:ext uri="{FF2B5EF4-FFF2-40B4-BE49-F238E27FC236}">
                <a16:creationId xmlns:a16="http://schemas.microsoft.com/office/drawing/2014/main" id="{D0D8E857-98FA-BA75-5F72-AC4EE64CF0F4}"/>
              </a:ext>
            </a:extLst>
          </p:cNvPr>
          <p:cNvCxnSpPr>
            <a:cxnSpLocks/>
          </p:cNvCxnSpPr>
          <p:nvPr/>
        </p:nvCxnSpPr>
        <p:spPr>
          <a:xfrm flipH="1">
            <a:off x="4035935" y="1108952"/>
            <a:ext cx="1020646" cy="123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4F3CAE1-D086-6CA2-F51A-0434F3A3A1B8}"/>
              </a:ext>
            </a:extLst>
          </p:cNvPr>
          <p:cNvCxnSpPr>
            <a:cxnSpLocks/>
          </p:cNvCxnSpPr>
          <p:nvPr/>
        </p:nvCxnSpPr>
        <p:spPr>
          <a:xfrm flipV="1">
            <a:off x="1566521" y="2816352"/>
            <a:ext cx="716714" cy="443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0F3DEF8-49AA-D453-B7E4-61DD7F20DE41}"/>
              </a:ext>
            </a:extLst>
          </p:cNvPr>
          <p:cNvCxnSpPr>
            <a:cxnSpLocks/>
          </p:cNvCxnSpPr>
          <p:nvPr/>
        </p:nvCxnSpPr>
        <p:spPr>
          <a:xfrm flipV="1">
            <a:off x="3346519" y="3999622"/>
            <a:ext cx="966216" cy="451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3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BB1BB-39DA-8BEF-2979-EA4F7A87CD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79ABE8-40CE-DA2C-21DC-8A7E9F8E05D4}"/>
              </a:ext>
            </a:extLst>
          </p:cNvPr>
          <p:cNvPicPr>
            <a:picLocks noChangeAspect="1"/>
          </p:cNvPicPr>
          <p:nvPr/>
        </p:nvPicPr>
        <p:blipFill>
          <a:blip r:embed="rId3"/>
          <a:stretch>
            <a:fillRect/>
          </a:stretch>
        </p:blipFill>
        <p:spPr>
          <a:xfrm>
            <a:off x="271975" y="1801368"/>
            <a:ext cx="11648050" cy="4047794"/>
          </a:xfrm>
          <a:prstGeom prst="rect">
            <a:avLst/>
          </a:prstGeom>
        </p:spPr>
      </p:pic>
      <p:sp>
        <p:nvSpPr>
          <p:cNvPr id="5" name="TextBox 4">
            <a:extLst>
              <a:ext uri="{FF2B5EF4-FFF2-40B4-BE49-F238E27FC236}">
                <a16:creationId xmlns:a16="http://schemas.microsoft.com/office/drawing/2014/main" id="{8DFCE300-CEA0-4FAD-15E1-182E2D78F323}"/>
              </a:ext>
            </a:extLst>
          </p:cNvPr>
          <p:cNvSpPr txBox="1"/>
          <p:nvPr/>
        </p:nvSpPr>
        <p:spPr>
          <a:xfrm>
            <a:off x="2746057" y="1106424"/>
            <a:ext cx="6699885" cy="584775"/>
          </a:xfrm>
          <a:prstGeom prst="rect">
            <a:avLst/>
          </a:prstGeom>
          <a:noFill/>
        </p:spPr>
        <p:txBody>
          <a:bodyPr wrap="square">
            <a:spAutoFit/>
          </a:bodyPr>
          <a:lstStyle/>
          <a:p>
            <a:pPr algn="ctr"/>
            <a:r>
              <a:rPr lang="el-GR" sz="3200" b="1" dirty="0">
                <a:solidFill>
                  <a:srgbClr val="00B050"/>
                </a:solidFill>
                <a:latin typeface="-apple-system"/>
              </a:rPr>
              <a:t>Μάθημα</a:t>
            </a:r>
            <a:r>
              <a:rPr lang="en-US" sz="3200" b="1" dirty="0">
                <a:solidFill>
                  <a:srgbClr val="00B050"/>
                </a:solidFill>
                <a:latin typeface="-apple-system"/>
              </a:rPr>
              <a:t> – </a:t>
            </a:r>
            <a:r>
              <a:rPr lang="el-GR" sz="3200" b="1" dirty="0">
                <a:solidFill>
                  <a:srgbClr val="00B050"/>
                </a:solidFill>
                <a:latin typeface="-apple-system"/>
              </a:rPr>
              <a:t>Μαθησιακοί στόχοι</a:t>
            </a:r>
          </a:p>
        </p:txBody>
      </p:sp>
    </p:spTree>
    <p:extLst>
      <p:ext uri="{BB962C8B-B14F-4D97-AF65-F5344CB8AC3E}">
        <p14:creationId xmlns:p14="http://schemas.microsoft.com/office/powerpoint/2010/main" val="291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35B7D-5363-1B58-FC5E-385CE38F7F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A4C265-A257-95BB-FA61-FDA2E59BE2A4}"/>
              </a:ext>
            </a:extLst>
          </p:cNvPr>
          <p:cNvPicPr>
            <a:picLocks noChangeAspect="1"/>
          </p:cNvPicPr>
          <p:nvPr/>
        </p:nvPicPr>
        <p:blipFill>
          <a:blip r:embed="rId3"/>
          <a:stretch>
            <a:fillRect/>
          </a:stretch>
        </p:blipFill>
        <p:spPr>
          <a:xfrm>
            <a:off x="234924" y="1841709"/>
            <a:ext cx="11700000" cy="3168585"/>
          </a:xfrm>
          <a:prstGeom prst="rect">
            <a:avLst/>
          </a:prstGeom>
        </p:spPr>
      </p:pic>
      <p:sp>
        <p:nvSpPr>
          <p:cNvPr id="5" name="TextBox 4">
            <a:extLst>
              <a:ext uri="{FF2B5EF4-FFF2-40B4-BE49-F238E27FC236}">
                <a16:creationId xmlns:a16="http://schemas.microsoft.com/office/drawing/2014/main" id="{9FFCB64C-50D2-DB61-8E18-80FB7483E362}"/>
              </a:ext>
            </a:extLst>
          </p:cNvPr>
          <p:cNvSpPr txBox="1"/>
          <p:nvPr/>
        </p:nvSpPr>
        <p:spPr>
          <a:xfrm>
            <a:off x="2302002" y="3355846"/>
            <a:ext cx="7989570" cy="307777"/>
          </a:xfrm>
          <a:prstGeom prst="rect">
            <a:avLst/>
          </a:prstGeom>
          <a:noFill/>
        </p:spPr>
        <p:txBody>
          <a:bodyPr wrap="square">
            <a:spAutoFit/>
          </a:bodyPr>
          <a:lstStyle/>
          <a:p>
            <a:pPr algn="ctr"/>
            <a:r>
              <a:rPr lang="el-GR" sz="1400" dirty="0">
                <a:solidFill>
                  <a:srgbClr val="00B050"/>
                </a:solidFill>
                <a:latin typeface="-apple-system"/>
              </a:rPr>
              <a:t>Επιλογή γλώσσας υποτίτλων (Αγγλικά, Πορτογαλικά, Ιταλικά, Γερμανικά, Αγγλικά)</a:t>
            </a:r>
          </a:p>
        </p:txBody>
      </p:sp>
      <p:sp>
        <p:nvSpPr>
          <p:cNvPr id="6" name="Rectangle: Rounded Corners 5">
            <a:extLst>
              <a:ext uri="{FF2B5EF4-FFF2-40B4-BE49-F238E27FC236}">
                <a16:creationId xmlns:a16="http://schemas.microsoft.com/office/drawing/2014/main" id="{C2492247-3504-2544-A962-3008F75B8A20}"/>
              </a:ext>
            </a:extLst>
          </p:cNvPr>
          <p:cNvSpPr/>
          <p:nvPr/>
        </p:nvSpPr>
        <p:spPr>
          <a:xfrm>
            <a:off x="3220974" y="3300983"/>
            <a:ext cx="6151626" cy="417505"/>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2BE1CAA-6C34-390A-3B04-EFA7636F4D13}"/>
              </a:ext>
            </a:extLst>
          </p:cNvPr>
          <p:cNvSpPr txBox="1"/>
          <p:nvPr/>
        </p:nvSpPr>
        <p:spPr>
          <a:xfrm>
            <a:off x="2746057" y="1106424"/>
            <a:ext cx="6699885" cy="584775"/>
          </a:xfrm>
          <a:prstGeom prst="rect">
            <a:avLst/>
          </a:prstGeom>
          <a:noFill/>
        </p:spPr>
        <p:txBody>
          <a:bodyPr wrap="square">
            <a:spAutoFit/>
          </a:bodyPr>
          <a:lstStyle/>
          <a:p>
            <a:pPr algn="ctr"/>
            <a:r>
              <a:rPr lang="el-GR" sz="3200" b="1" dirty="0">
                <a:solidFill>
                  <a:srgbClr val="00B050"/>
                </a:solidFill>
                <a:latin typeface="-apple-system"/>
              </a:rPr>
              <a:t>Εισαγωγή</a:t>
            </a:r>
          </a:p>
        </p:txBody>
      </p:sp>
      <p:sp>
        <p:nvSpPr>
          <p:cNvPr id="8" name="TextBox 7">
            <a:extLst>
              <a:ext uri="{FF2B5EF4-FFF2-40B4-BE49-F238E27FC236}">
                <a16:creationId xmlns:a16="http://schemas.microsoft.com/office/drawing/2014/main" id="{9FFF84D5-5486-581C-5D0A-9336802B4FBC}"/>
              </a:ext>
            </a:extLst>
          </p:cNvPr>
          <p:cNvSpPr txBox="1"/>
          <p:nvPr/>
        </p:nvSpPr>
        <p:spPr>
          <a:xfrm>
            <a:off x="2302002" y="4346446"/>
            <a:ext cx="7989570" cy="307777"/>
          </a:xfrm>
          <a:prstGeom prst="rect">
            <a:avLst/>
          </a:prstGeom>
          <a:noFill/>
        </p:spPr>
        <p:txBody>
          <a:bodyPr wrap="square">
            <a:spAutoFit/>
          </a:bodyPr>
          <a:lstStyle/>
          <a:p>
            <a:pPr algn="ctr"/>
            <a:r>
              <a:rPr lang="el-GR" sz="1400" dirty="0">
                <a:solidFill>
                  <a:srgbClr val="00B050"/>
                </a:solidFill>
                <a:latin typeface="-apple-system"/>
              </a:rPr>
              <a:t>Στόχοι και σκοποί – Λέξεις κλειδιά – Πίνακας περιεχομένων (Υποενότητες) </a:t>
            </a:r>
          </a:p>
        </p:txBody>
      </p:sp>
      <p:sp>
        <p:nvSpPr>
          <p:cNvPr id="9" name="Rectangle: Rounded Corners 8">
            <a:extLst>
              <a:ext uri="{FF2B5EF4-FFF2-40B4-BE49-F238E27FC236}">
                <a16:creationId xmlns:a16="http://schemas.microsoft.com/office/drawing/2014/main" id="{5C94AA6E-8C9B-288F-DD2D-DDBED441EB3A}"/>
              </a:ext>
            </a:extLst>
          </p:cNvPr>
          <p:cNvSpPr/>
          <p:nvPr/>
        </p:nvSpPr>
        <p:spPr>
          <a:xfrm>
            <a:off x="3220974" y="4276343"/>
            <a:ext cx="6151626" cy="417505"/>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734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82A3-ED43-682B-A579-1391287889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174DAA1-445B-9410-3371-09A13F4B6714}"/>
              </a:ext>
            </a:extLst>
          </p:cNvPr>
          <p:cNvPicPr>
            <a:picLocks noChangeAspect="1"/>
          </p:cNvPicPr>
          <p:nvPr/>
        </p:nvPicPr>
        <p:blipFill>
          <a:blip r:embed="rId2"/>
          <a:stretch>
            <a:fillRect/>
          </a:stretch>
        </p:blipFill>
        <p:spPr>
          <a:xfrm>
            <a:off x="246000" y="2264991"/>
            <a:ext cx="11700000" cy="2553160"/>
          </a:xfrm>
          <a:prstGeom prst="rect">
            <a:avLst/>
          </a:prstGeom>
        </p:spPr>
      </p:pic>
      <p:sp>
        <p:nvSpPr>
          <p:cNvPr id="4" name="TextBox 3">
            <a:extLst>
              <a:ext uri="{FF2B5EF4-FFF2-40B4-BE49-F238E27FC236}">
                <a16:creationId xmlns:a16="http://schemas.microsoft.com/office/drawing/2014/main" id="{DED3C9A6-74C2-4448-8CDA-FF6AB5F49570}"/>
              </a:ext>
            </a:extLst>
          </p:cNvPr>
          <p:cNvSpPr txBox="1"/>
          <p:nvPr/>
        </p:nvSpPr>
        <p:spPr>
          <a:xfrm>
            <a:off x="3872184" y="3013471"/>
            <a:ext cx="7682507" cy="646331"/>
          </a:xfrm>
          <a:prstGeom prst="rect">
            <a:avLst/>
          </a:prstGeom>
          <a:noFill/>
        </p:spPr>
        <p:txBody>
          <a:bodyPr wrap="square">
            <a:spAutoFit/>
          </a:bodyPr>
          <a:lstStyle/>
          <a:p>
            <a:r>
              <a:rPr lang="el-GR" sz="1200" dirty="0">
                <a:solidFill>
                  <a:srgbClr val="00B050"/>
                </a:solidFill>
                <a:latin typeface="-apple-system"/>
              </a:rPr>
              <a:t>α. Αναλύουν και να αναφέρουν δεδομένα για να λαμβάνουν ενημερωμένες αποφάσεις που βελτιστοποιούν την απόδοση των επιχειρήσεων στον τουριστικό κλάδο, κατανοώντας την προστιθέμενη αξία των δεδομένων του συστήματος CRM.</a:t>
            </a:r>
          </a:p>
        </p:txBody>
      </p:sp>
      <p:sp>
        <p:nvSpPr>
          <p:cNvPr id="5" name="Rectangle: Rounded Corners 4">
            <a:extLst>
              <a:ext uri="{FF2B5EF4-FFF2-40B4-BE49-F238E27FC236}">
                <a16:creationId xmlns:a16="http://schemas.microsoft.com/office/drawing/2014/main" id="{1BFDBADA-A31D-F7ED-C4ED-7610083DD9B7}"/>
              </a:ext>
            </a:extLst>
          </p:cNvPr>
          <p:cNvSpPr/>
          <p:nvPr/>
        </p:nvSpPr>
        <p:spPr>
          <a:xfrm>
            <a:off x="3779820" y="3013470"/>
            <a:ext cx="7682507" cy="646331"/>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A5EB199-AB54-5533-E8FC-6D7AFD8F508A}"/>
              </a:ext>
            </a:extLst>
          </p:cNvPr>
          <p:cNvSpPr txBox="1"/>
          <p:nvPr/>
        </p:nvSpPr>
        <p:spPr>
          <a:xfrm>
            <a:off x="2589039" y="1099127"/>
            <a:ext cx="7635616" cy="584775"/>
          </a:xfrm>
          <a:prstGeom prst="rect">
            <a:avLst/>
          </a:prstGeom>
          <a:noFill/>
        </p:spPr>
        <p:txBody>
          <a:bodyPr wrap="square">
            <a:spAutoFit/>
          </a:bodyPr>
          <a:lstStyle/>
          <a:p>
            <a:pPr algn="ctr"/>
            <a:r>
              <a:rPr lang="el-GR" sz="3200" b="1" dirty="0">
                <a:solidFill>
                  <a:srgbClr val="00B050"/>
                </a:solidFill>
                <a:latin typeface="-apple-system"/>
              </a:rPr>
              <a:t>Υποενότητες – Μαθησιακά αποτελέσματα</a:t>
            </a:r>
          </a:p>
        </p:txBody>
      </p:sp>
      <p:sp>
        <p:nvSpPr>
          <p:cNvPr id="7" name="TextBox 6">
            <a:extLst>
              <a:ext uri="{FF2B5EF4-FFF2-40B4-BE49-F238E27FC236}">
                <a16:creationId xmlns:a16="http://schemas.microsoft.com/office/drawing/2014/main" id="{74478429-C6E6-1DCB-2009-3874D92AE151}"/>
              </a:ext>
            </a:extLst>
          </p:cNvPr>
          <p:cNvSpPr txBox="1"/>
          <p:nvPr/>
        </p:nvSpPr>
        <p:spPr>
          <a:xfrm>
            <a:off x="3779819" y="4131281"/>
            <a:ext cx="7682507" cy="276999"/>
          </a:xfrm>
          <a:prstGeom prst="rect">
            <a:avLst/>
          </a:prstGeom>
          <a:noFill/>
        </p:spPr>
        <p:txBody>
          <a:bodyPr wrap="square">
            <a:spAutoFit/>
          </a:bodyPr>
          <a:lstStyle/>
          <a:p>
            <a:r>
              <a:rPr lang="el-GR" sz="1200" dirty="0">
                <a:solidFill>
                  <a:srgbClr val="00B050"/>
                </a:solidFill>
                <a:latin typeface="-apple-system"/>
              </a:rPr>
              <a:t>Μελέτη</a:t>
            </a:r>
            <a:r>
              <a:rPr lang="en-US" sz="1200" dirty="0">
                <a:solidFill>
                  <a:srgbClr val="00B050"/>
                </a:solidFill>
                <a:latin typeface="-apple-system"/>
              </a:rPr>
              <a:t> </a:t>
            </a:r>
            <a:r>
              <a:rPr lang="el-GR" sz="1200" dirty="0">
                <a:solidFill>
                  <a:srgbClr val="00B050"/>
                </a:solidFill>
                <a:latin typeface="-apple-system"/>
              </a:rPr>
              <a:t>περίπτωσης</a:t>
            </a:r>
            <a:r>
              <a:rPr lang="en-US" sz="1200" dirty="0">
                <a:solidFill>
                  <a:srgbClr val="00B050"/>
                </a:solidFill>
                <a:latin typeface="-apple-system"/>
              </a:rPr>
              <a:t> (case study)</a:t>
            </a:r>
            <a:endParaRPr lang="el-GR" sz="1200" dirty="0">
              <a:solidFill>
                <a:srgbClr val="00B050"/>
              </a:solidFill>
              <a:latin typeface="-apple-system"/>
            </a:endParaRPr>
          </a:p>
        </p:txBody>
      </p:sp>
      <p:sp>
        <p:nvSpPr>
          <p:cNvPr id="8" name="Rectangle: Rounded Corners 7">
            <a:extLst>
              <a:ext uri="{FF2B5EF4-FFF2-40B4-BE49-F238E27FC236}">
                <a16:creationId xmlns:a16="http://schemas.microsoft.com/office/drawing/2014/main" id="{5C617C2F-FC4D-D38F-3040-DACD42AB613D}"/>
              </a:ext>
            </a:extLst>
          </p:cNvPr>
          <p:cNvSpPr/>
          <p:nvPr/>
        </p:nvSpPr>
        <p:spPr>
          <a:xfrm>
            <a:off x="3779819" y="3946614"/>
            <a:ext cx="7682507" cy="646331"/>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41E97C4-FF31-B58B-E7E4-BB2134A1529E}"/>
              </a:ext>
            </a:extLst>
          </p:cNvPr>
          <p:cNvPicPr>
            <a:picLocks noChangeAspect="1"/>
          </p:cNvPicPr>
          <p:nvPr/>
        </p:nvPicPr>
        <p:blipFill>
          <a:blip r:embed="rId3"/>
          <a:stretch>
            <a:fillRect/>
          </a:stretch>
        </p:blipFill>
        <p:spPr>
          <a:xfrm>
            <a:off x="246000" y="5002818"/>
            <a:ext cx="11700000" cy="1045496"/>
          </a:xfrm>
          <a:prstGeom prst="rect">
            <a:avLst/>
          </a:prstGeom>
        </p:spPr>
      </p:pic>
      <p:sp>
        <p:nvSpPr>
          <p:cNvPr id="11" name="TextBox 10">
            <a:extLst>
              <a:ext uri="{FF2B5EF4-FFF2-40B4-BE49-F238E27FC236}">
                <a16:creationId xmlns:a16="http://schemas.microsoft.com/office/drawing/2014/main" id="{9A495CBC-2E15-2716-3F83-8F75C9F7062A}"/>
              </a:ext>
            </a:extLst>
          </p:cNvPr>
          <p:cNvSpPr txBox="1"/>
          <p:nvPr/>
        </p:nvSpPr>
        <p:spPr>
          <a:xfrm>
            <a:off x="3872183" y="5387066"/>
            <a:ext cx="7682507" cy="276999"/>
          </a:xfrm>
          <a:prstGeom prst="rect">
            <a:avLst/>
          </a:prstGeom>
          <a:noFill/>
        </p:spPr>
        <p:txBody>
          <a:bodyPr wrap="square">
            <a:spAutoFit/>
          </a:bodyPr>
          <a:lstStyle/>
          <a:p>
            <a:r>
              <a:rPr lang="el-GR" sz="1200" dirty="0">
                <a:solidFill>
                  <a:srgbClr val="00B050"/>
                </a:solidFill>
                <a:latin typeface="-apple-system"/>
              </a:rPr>
              <a:t>Κατάλογος</a:t>
            </a:r>
            <a:r>
              <a:rPr lang="en-US" sz="1200" dirty="0">
                <a:solidFill>
                  <a:srgbClr val="00B050"/>
                </a:solidFill>
                <a:latin typeface="-apple-system"/>
              </a:rPr>
              <a:t> </a:t>
            </a:r>
            <a:r>
              <a:rPr lang="el-GR" sz="1200" dirty="0">
                <a:solidFill>
                  <a:srgbClr val="00B050"/>
                </a:solidFill>
                <a:latin typeface="-apple-system"/>
              </a:rPr>
              <a:t>αναφορών</a:t>
            </a:r>
          </a:p>
        </p:txBody>
      </p:sp>
      <p:sp>
        <p:nvSpPr>
          <p:cNvPr id="12" name="Rectangle: Rounded Corners 11">
            <a:extLst>
              <a:ext uri="{FF2B5EF4-FFF2-40B4-BE49-F238E27FC236}">
                <a16:creationId xmlns:a16="http://schemas.microsoft.com/office/drawing/2014/main" id="{EF5574F0-A1C0-DD1D-E7DB-175FCF1F9FB0}"/>
              </a:ext>
            </a:extLst>
          </p:cNvPr>
          <p:cNvSpPr/>
          <p:nvPr/>
        </p:nvSpPr>
        <p:spPr>
          <a:xfrm>
            <a:off x="3779819" y="5202399"/>
            <a:ext cx="7682507" cy="646331"/>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5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A1D6D-F107-C131-4893-743C50BD97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6FA650-A6C9-5230-4884-8938056D3647}"/>
              </a:ext>
            </a:extLst>
          </p:cNvPr>
          <p:cNvPicPr>
            <a:picLocks noChangeAspect="1"/>
          </p:cNvPicPr>
          <p:nvPr/>
        </p:nvPicPr>
        <p:blipFill>
          <a:blip r:embed="rId2"/>
          <a:stretch>
            <a:fillRect/>
          </a:stretch>
        </p:blipFill>
        <p:spPr>
          <a:xfrm>
            <a:off x="246000" y="2021491"/>
            <a:ext cx="11700000" cy="1655509"/>
          </a:xfrm>
          <a:prstGeom prst="rect">
            <a:avLst/>
          </a:prstGeom>
        </p:spPr>
      </p:pic>
      <p:sp>
        <p:nvSpPr>
          <p:cNvPr id="4" name="TextBox 3">
            <a:extLst>
              <a:ext uri="{FF2B5EF4-FFF2-40B4-BE49-F238E27FC236}">
                <a16:creationId xmlns:a16="http://schemas.microsoft.com/office/drawing/2014/main" id="{7DE69747-ACE8-0C4B-A349-BCA7E6463F9F}"/>
              </a:ext>
            </a:extLst>
          </p:cNvPr>
          <p:cNvSpPr txBox="1"/>
          <p:nvPr/>
        </p:nvSpPr>
        <p:spPr>
          <a:xfrm>
            <a:off x="2589039" y="1099127"/>
            <a:ext cx="7635616" cy="584775"/>
          </a:xfrm>
          <a:prstGeom prst="rect">
            <a:avLst/>
          </a:prstGeom>
          <a:noFill/>
        </p:spPr>
        <p:txBody>
          <a:bodyPr wrap="square">
            <a:spAutoFit/>
          </a:bodyPr>
          <a:lstStyle/>
          <a:p>
            <a:pPr algn="ctr"/>
            <a:r>
              <a:rPr lang="el-GR" sz="3200" b="1" dirty="0">
                <a:solidFill>
                  <a:srgbClr val="00B050"/>
                </a:solidFill>
                <a:latin typeface="-apple-system"/>
              </a:rPr>
              <a:t>Τελικό</a:t>
            </a:r>
            <a:r>
              <a:rPr lang="en-US" sz="3200" b="1" dirty="0">
                <a:solidFill>
                  <a:srgbClr val="00B050"/>
                </a:solidFill>
                <a:latin typeface="-apple-system"/>
              </a:rPr>
              <a:t> </a:t>
            </a:r>
            <a:r>
              <a:rPr lang="el-GR" sz="3200" b="1" dirty="0">
                <a:solidFill>
                  <a:srgbClr val="00B050"/>
                </a:solidFill>
                <a:latin typeface="-apple-system"/>
              </a:rPr>
              <a:t>τεστ</a:t>
            </a:r>
          </a:p>
        </p:txBody>
      </p:sp>
      <p:sp>
        <p:nvSpPr>
          <p:cNvPr id="5" name="TextBox 4">
            <a:extLst>
              <a:ext uri="{FF2B5EF4-FFF2-40B4-BE49-F238E27FC236}">
                <a16:creationId xmlns:a16="http://schemas.microsoft.com/office/drawing/2014/main" id="{F1EAB0DE-9102-FAF0-3F03-24D005F361B8}"/>
              </a:ext>
            </a:extLst>
          </p:cNvPr>
          <p:cNvSpPr txBox="1"/>
          <p:nvPr/>
        </p:nvSpPr>
        <p:spPr>
          <a:xfrm>
            <a:off x="4814291" y="2948473"/>
            <a:ext cx="6335791" cy="307777"/>
          </a:xfrm>
          <a:prstGeom prst="rect">
            <a:avLst/>
          </a:prstGeom>
          <a:noFill/>
        </p:spPr>
        <p:txBody>
          <a:bodyPr wrap="square">
            <a:spAutoFit/>
          </a:bodyPr>
          <a:lstStyle/>
          <a:p>
            <a:r>
              <a:rPr lang="el-GR" sz="1400" dirty="0">
                <a:solidFill>
                  <a:srgbClr val="00B050"/>
                </a:solidFill>
                <a:latin typeface="-apple-system"/>
              </a:rPr>
              <a:t>Ερωτήσεις πολλαπλής επιλογής</a:t>
            </a:r>
          </a:p>
        </p:txBody>
      </p:sp>
      <p:sp>
        <p:nvSpPr>
          <p:cNvPr id="6" name="Rectangle: Rounded Corners 5">
            <a:extLst>
              <a:ext uri="{FF2B5EF4-FFF2-40B4-BE49-F238E27FC236}">
                <a16:creationId xmlns:a16="http://schemas.microsoft.com/office/drawing/2014/main" id="{912E1DCA-A737-982B-8B37-E43FA97E67C7}"/>
              </a:ext>
            </a:extLst>
          </p:cNvPr>
          <p:cNvSpPr/>
          <p:nvPr/>
        </p:nvSpPr>
        <p:spPr>
          <a:xfrm>
            <a:off x="4591583" y="2799184"/>
            <a:ext cx="7211642" cy="610953"/>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564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0" y="0"/>
            <a:ext cx="12192000" cy="5911272"/>
          </a:xfrm>
          <a:prstGeom prst="rect">
            <a:avLst/>
          </a:prstGeom>
        </p:spPr>
      </p:pic>
      <p:sp>
        <p:nvSpPr>
          <p:cNvPr id="8" name="Έλλειψη 7"/>
          <p:cNvSpPr/>
          <p:nvPr/>
        </p:nvSpPr>
        <p:spPr>
          <a:xfrm>
            <a:off x="4710551" y="1405809"/>
            <a:ext cx="2768601" cy="2768601"/>
          </a:xfrm>
          <a:prstGeom prst="ellipse">
            <a:avLst/>
          </a:prstGeom>
          <a:solidFill>
            <a:schemeClr val="bg1"/>
          </a:solidFill>
          <a:ln w="57150">
            <a:solidFill>
              <a:srgbClr val="24D362"/>
            </a:solidFill>
          </a:ln>
          <a:effectLst>
            <a:outerShdw blurRad="101600" dist="889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380" y="1908390"/>
            <a:ext cx="1850945" cy="1763440"/>
          </a:xfrm>
          <a:prstGeom prst="rect">
            <a:avLst/>
          </a:prstGeom>
        </p:spPr>
      </p:pic>
      <p:sp>
        <p:nvSpPr>
          <p:cNvPr id="10" name="Ορθογώνιο 9"/>
          <p:cNvSpPr/>
          <p:nvPr/>
        </p:nvSpPr>
        <p:spPr>
          <a:xfrm>
            <a:off x="0" y="4474522"/>
            <a:ext cx="12192000" cy="461665"/>
          </a:xfrm>
          <a:prstGeom prst="rect">
            <a:avLst/>
          </a:prstGeom>
        </p:spPr>
        <p:txBody>
          <a:bodyPr wrap="square">
            <a:spAutoFit/>
          </a:bodyPr>
          <a:lstStyle/>
          <a:p>
            <a:pPr algn="ctr"/>
            <a:r>
              <a:rPr lang="en-US" sz="2400" b="0" i="1" dirty="0">
                <a:solidFill>
                  <a:schemeClr val="bg1"/>
                </a:solidFill>
                <a:effectLst/>
                <a:latin typeface="-apple-system"/>
              </a:rPr>
              <a:t>Thank you </a:t>
            </a:r>
            <a:r>
              <a:rPr lang="en-US" sz="2400" b="0" i="1" dirty="0">
                <a:solidFill>
                  <a:srgbClr val="24D362"/>
                </a:solidFill>
                <a:effectLst/>
                <a:latin typeface="-apple-system"/>
              </a:rPr>
              <a:t>:)</a:t>
            </a:r>
            <a:endParaRPr lang="el-GR" sz="2400" i="1" dirty="0">
              <a:solidFill>
                <a:srgbClr val="24D362"/>
              </a:solidFill>
            </a:endParaRPr>
          </a:p>
        </p:txBody>
      </p:sp>
      <p:sp>
        <p:nvSpPr>
          <p:cNvPr id="12" name="Subtitle 2">
            <a:extLst>
              <a:ext uri="{FF2B5EF4-FFF2-40B4-BE49-F238E27FC236}">
                <a16:creationId xmlns:a16="http://schemas.microsoft.com/office/drawing/2014/main" id="{B01F2570-F5D4-4C98-B5B7-BEDDB04DE2D3}"/>
              </a:ext>
            </a:extLst>
          </p:cNvPr>
          <p:cNvSpPr txBox="1">
            <a:spLocks/>
          </p:cNvSpPr>
          <p:nvPr/>
        </p:nvSpPr>
        <p:spPr>
          <a:xfrm>
            <a:off x="1488013" y="6581141"/>
            <a:ext cx="10564288" cy="1863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US" sz="800" dirty="0">
                <a:solidFill>
                  <a:srgbClr val="004494"/>
                </a:solidFill>
              </a:rPr>
              <a:t>This project has been funded with support from the European Commission. This publication reflects the views only of the author, and the Commission cannot be held responsible for any use which may be made of the information contained therein. </a:t>
            </a:r>
          </a:p>
        </p:txBody>
      </p:sp>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83" y="6470848"/>
            <a:ext cx="1355329" cy="367633"/>
          </a:xfrm>
          <a:prstGeom prst="rect">
            <a:avLst/>
          </a:prstGeom>
        </p:spPr>
      </p:pic>
      <p:pic>
        <p:nvPicPr>
          <p:cNvPr id="14" name="Εικόνα 13"/>
          <p:cNvPicPr>
            <a:picLocks noChangeAspect="1"/>
          </p:cNvPicPr>
          <p:nvPr/>
        </p:nvPicPr>
        <p:blipFill>
          <a:blip r:embed="rId5"/>
          <a:stretch>
            <a:fillRect/>
          </a:stretch>
        </p:blipFill>
        <p:spPr>
          <a:xfrm>
            <a:off x="233599" y="6106096"/>
            <a:ext cx="868592" cy="340030"/>
          </a:xfrm>
          <a:prstGeom prst="rect">
            <a:avLst/>
          </a:prstGeom>
        </p:spPr>
      </p:pic>
      <p:pic>
        <p:nvPicPr>
          <p:cNvPr id="15" name="Εικόνα 14"/>
          <p:cNvPicPr>
            <a:picLocks noChangeAspect="1"/>
          </p:cNvPicPr>
          <p:nvPr/>
        </p:nvPicPr>
        <p:blipFill>
          <a:blip r:embed="rId6"/>
          <a:stretch>
            <a:fillRect/>
          </a:stretch>
        </p:blipFill>
        <p:spPr>
          <a:xfrm>
            <a:off x="1298609" y="6054470"/>
            <a:ext cx="866670" cy="400306"/>
          </a:xfrm>
          <a:prstGeom prst="rect">
            <a:avLst/>
          </a:prstGeom>
        </p:spPr>
      </p:pic>
      <p:pic>
        <p:nvPicPr>
          <p:cNvPr id="16" name="Εικόνα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6792" y="6102269"/>
            <a:ext cx="918295" cy="292838"/>
          </a:xfrm>
          <a:prstGeom prst="rect">
            <a:avLst/>
          </a:prstGeom>
        </p:spPr>
      </p:pic>
      <p:pic>
        <p:nvPicPr>
          <p:cNvPr id="17" name="Εικόνα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9385" y="5989643"/>
            <a:ext cx="746206" cy="460409"/>
          </a:xfrm>
          <a:prstGeom prst="rect">
            <a:avLst/>
          </a:prstGeom>
        </p:spPr>
      </p:pic>
      <p:pic>
        <p:nvPicPr>
          <p:cNvPr id="18" name="Εικόνα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37654" y="6012757"/>
            <a:ext cx="437295" cy="437295"/>
          </a:xfrm>
          <a:prstGeom prst="rect">
            <a:avLst/>
          </a:prstGeom>
        </p:spPr>
      </p:pic>
      <p:pic>
        <p:nvPicPr>
          <p:cNvPr id="19" name="Εικόνα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54389" y="6024844"/>
            <a:ext cx="385833" cy="460560"/>
          </a:xfrm>
          <a:prstGeom prst="rect">
            <a:avLst/>
          </a:prstGeom>
        </p:spPr>
      </p:pic>
      <p:pic>
        <p:nvPicPr>
          <p:cNvPr id="20" name="Εικόνα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5205" y="6024844"/>
            <a:ext cx="1010381" cy="402440"/>
          </a:xfrm>
          <a:prstGeom prst="rect">
            <a:avLst/>
          </a:prstGeom>
        </p:spPr>
      </p:pic>
      <p:pic>
        <p:nvPicPr>
          <p:cNvPr id="21" name="Εικόνα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0623" y="6099365"/>
            <a:ext cx="998603" cy="320259"/>
          </a:xfrm>
          <a:prstGeom prst="rect">
            <a:avLst/>
          </a:prstGeom>
        </p:spPr>
      </p:pic>
      <p:pic>
        <p:nvPicPr>
          <p:cNvPr id="22" name="Εικόνα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6333" y="6078447"/>
            <a:ext cx="862839" cy="353153"/>
          </a:xfrm>
          <a:prstGeom prst="rect">
            <a:avLst/>
          </a:prstGeom>
        </p:spPr>
      </p:pic>
      <p:pic>
        <p:nvPicPr>
          <p:cNvPr id="23" name="Εικόνα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27106" y="6069630"/>
            <a:ext cx="360262" cy="360262"/>
          </a:xfrm>
          <a:prstGeom prst="rect">
            <a:avLst/>
          </a:prstGeom>
        </p:spPr>
      </p:pic>
      <p:pic>
        <p:nvPicPr>
          <p:cNvPr id="24" name="Εικόνα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05093" y="5959351"/>
            <a:ext cx="417907" cy="463432"/>
          </a:xfrm>
          <a:prstGeom prst="rect">
            <a:avLst/>
          </a:prstGeom>
        </p:spPr>
      </p:pic>
      <p:pic>
        <p:nvPicPr>
          <p:cNvPr id="25" name="Εικόνα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74001" y="6004469"/>
            <a:ext cx="491589" cy="491589"/>
          </a:xfrm>
          <a:prstGeom prst="rect">
            <a:avLst/>
          </a:prstGeom>
        </p:spPr>
      </p:pic>
      <p:pic>
        <p:nvPicPr>
          <p:cNvPr id="26" name="Εικόνα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50427" y="6081895"/>
            <a:ext cx="1141944" cy="328880"/>
          </a:xfrm>
          <a:prstGeom prst="rect">
            <a:avLst/>
          </a:prstGeom>
        </p:spPr>
      </p:pic>
    </p:spTree>
    <p:extLst>
      <p:ext uri="{BB962C8B-B14F-4D97-AF65-F5344CB8AC3E}">
        <p14:creationId xmlns:p14="http://schemas.microsoft.com/office/powerpoint/2010/main" val="317460055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298</TotalTime>
  <Words>208</Words>
  <Application>Microsoft Office PowerPoint</Application>
  <PresentationFormat>Widescreen</PresentationFormat>
  <Paragraphs>23</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-apple-system</vt:lpstr>
      <vt:lpstr>Aptos</vt:lpstr>
      <vt:lpstr>Arial</vt:lpstr>
      <vt:lpstr>Calibri</vt:lpstr>
      <vt:lpstr>Calibri Light</vt:lpstr>
      <vt:lpstr>Θέμα του Office</vt:lpstr>
      <vt:lpstr>PowerPoint Presentation</vt:lpstr>
      <vt:lpstr>Πλατφόρμα Ηλεκτρονικής Μάθησης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Philippos Demetriou</cp:lastModifiedBy>
  <cp:revision>10</cp:revision>
  <dcterms:created xsi:type="dcterms:W3CDTF">2022-12-09T12:37:40Z</dcterms:created>
  <dcterms:modified xsi:type="dcterms:W3CDTF">2024-11-25T07:33:23Z</dcterms:modified>
</cp:coreProperties>
</file>